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handoutMasterIdLst>
    <p:handoutMasterId r:id="rId18"/>
  </p:handoutMasterIdLst>
  <p:sldIdLst>
    <p:sldId id="326" r:id="rId2"/>
    <p:sldId id="327" r:id="rId3"/>
    <p:sldId id="328" r:id="rId4"/>
    <p:sldId id="329" r:id="rId5"/>
    <p:sldId id="330" r:id="rId6"/>
    <p:sldId id="334" r:id="rId7"/>
    <p:sldId id="335" r:id="rId8"/>
    <p:sldId id="336" r:id="rId9"/>
    <p:sldId id="322" r:id="rId10"/>
    <p:sldId id="321" r:id="rId11"/>
    <p:sldId id="323" r:id="rId12"/>
    <p:sldId id="324" r:id="rId13"/>
    <p:sldId id="331" r:id="rId14"/>
    <p:sldId id="332" r:id="rId15"/>
    <p:sldId id="297" r:id="rId16"/>
  </p:sldIdLst>
  <p:sldSz cx="9144000" cy="6858000" type="screen4x3"/>
  <p:notesSz cx="6858000" cy="9144000"/>
  <p:embeddedFontLst>
    <p:embeddedFont>
      <p:font typeface="굴림체" panose="020B0609000101010101" pitchFamily="49" charset="-127"/>
      <p:regular r:id="rId19"/>
    </p:embeddedFont>
    <p:embeddedFont>
      <p:font typeface="Malgun Gothic" panose="020B0503020000020004" pitchFamily="34" charset="-127"/>
      <p:regular r:id="rId20"/>
      <p:bold r:id="rId21"/>
    </p:embeddedFon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Century Gothic" panose="020B0502020202020204" pitchFamily="34" charset="0"/>
      <p:regular r:id="rId28"/>
      <p:bold r:id="rId29"/>
      <p:italic r:id="rId30"/>
      <p:boldItalic r:id="rId31"/>
    </p:embeddedFont>
    <p:embeddedFont>
      <p:font typeface="Gill Sans MT" panose="020B0502020104020203" pitchFamily="34" charset="0"/>
      <p:regular r:id="rId32"/>
      <p:bold r:id="rId33"/>
      <p:italic r:id="rId34"/>
      <p:boldItalic r:id="rId3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292E"/>
    <a:srgbClr val="3F262B"/>
    <a:srgbClr val="3770A4"/>
    <a:srgbClr val="5E4722"/>
    <a:srgbClr val="FEB349"/>
    <a:srgbClr val="906924"/>
    <a:srgbClr val="C29F4A"/>
    <a:srgbClr val="90555D"/>
    <a:srgbClr val="5C363B"/>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EB9670-254A-412F-AF34-D647A0D08271}" v="133" dt="2022-10-26T05:14:37.323"/>
    <p1510:client id="{B8B0A897-8F98-3247-95C8-5272BB75A0AB}" v="4" dt="2022-10-26T05:14:42.198"/>
    <p1510:client id="{EA3E15D0-754E-4703-84D7-EC06E6B27132}" v="1053" dt="2022-10-26T09:38:17.846"/>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p:scale>
          <a:sx n="66" d="100"/>
          <a:sy n="66" d="100"/>
        </p:scale>
        <p:origin x="1934" y="374"/>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2022-10-26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2022-10-26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2022-10-26</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95536" y="1412776"/>
            <a:ext cx="5832648" cy="1585337"/>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bg1"/>
                </a:solidFill>
                <a:effectLst/>
                <a:latin typeface="+mj-lt"/>
                <a:ea typeface="맑은 고딕" pitchFamily="50" charset="-127"/>
                <a:cs typeface="+mj-cs"/>
              </a:defRPr>
            </a:lvl1pPr>
          </a:lstStyle>
          <a:p>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2022-10-26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2022-10-26</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179512" y="4462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2022-10-26</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2022-10-26</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484784"/>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9" name="제목 1"/>
          <p:cNvSpPr>
            <a:spLocks noGrp="1"/>
          </p:cNvSpPr>
          <p:nvPr>
            <p:ph type="title"/>
          </p:nvPr>
        </p:nvSpPr>
        <p:spPr>
          <a:xfrm>
            <a:off x="179512" y="39804"/>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outerShdw blurRad="63500" algn="ctr" rotWithShape="0">
                    <a:prstClr val="black">
                      <a:alpha val="13000"/>
                    </a:prstClr>
                  </a:outerShdw>
                </a:effectLst>
                <a:latin typeface="+mj-lt"/>
                <a:ea typeface="맑은 고딕" pitchFamily="50" charset="-127"/>
                <a:cs typeface="+mj-cs"/>
              </a:defRPr>
            </a:lvl1pPr>
          </a:lstStyle>
          <a:p>
            <a:r>
              <a:rPr lang="ko-KR" altLang="en-US"/>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2022-10-26</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2915816" y="692696"/>
            <a:ext cx="5868666" cy="2592288"/>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en-US" altLang="ko-K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2022-10-26</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electroduino.com/what-is-ir-sensor-module-how-ir-sensor-module-works/" TargetMode="External"/><Relationship Id="rId2" Type="http://schemas.openxmlformats.org/officeDocument/2006/relationships/hyperlink" Target="https://www.electroduino.com/arduino-tutorial-1-introduction-to-arduino-board/" TargetMode="External"/><Relationship Id="rId1" Type="http://schemas.openxmlformats.org/officeDocument/2006/relationships/slideLayout" Target="../slideLayouts/slideLayout4.xml"/><Relationship Id="rId4" Type="http://schemas.openxmlformats.org/officeDocument/2006/relationships/hyperlink" Target="https://www.electroduino.com/16x2-lcd-display-module-how-its-work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6"/>
          <p:cNvSpPr>
            <a:spLocks noGrp="1"/>
          </p:cNvSpPr>
          <p:nvPr>
            <p:ph type="ctrTitle"/>
          </p:nvPr>
        </p:nvSpPr>
        <p:spPr>
          <a:xfrm>
            <a:off x="107579" y="-137097"/>
            <a:ext cx="6502975" cy="2454103"/>
          </a:xfrm>
        </p:spPr>
        <p:txBody>
          <a:bodyPr/>
          <a:lstStyle/>
          <a:p>
            <a:r>
              <a:rPr lang="en-US" sz="2800" b="1" u="sng" dirty="0"/>
              <a:t>RAJA BALWANT SINGH ENGINEERING TECHNICAL CAMPUS, BICHPURI, AGRA</a:t>
            </a:r>
            <a:br>
              <a:rPr lang="en-US" sz="2800" b="1" u="sng" dirty="0"/>
            </a:br>
            <a:br>
              <a:rPr lang="en-US" sz="2800" dirty="0"/>
            </a:br>
            <a:r>
              <a:rPr lang="en-US" sz="2000" b="1" u="sng" dirty="0"/>
              <a:t>Department of Electronics and Communication </a:t>
            </a:r>
            <a:endParaRPr lang="ko-KR" altLang="en-US" sz="2000" b="1" u="sng" dirty="0"/>
          </a:p>
        </p:txBody>
      </p:sp>
      <p:pic>
        <p:nvPicPr>
          <p:cNvPr id="5" name="Picture 4"/>
          <p:cNvPicPr>
            <a:picLocks noChangeAspect="1"/>
          </p:cNvPicPr>
          <p:nvPr/>
        </p:nvPicPr>
        <p:blipFill>
          <a:blip r:embed="rId2"/>
          <a:stretch>
            <a:fillRect/>
          </a:stretch>
        </p:blipFill>
        <p:spPr>
          <a:xfrm>
            <a:off x="2020850" y="1951178"/>
            <a:ext cx="721235" cy="828391"/>
          </a:xfrm>
          <a:prstGeom prst="rect">
            <a:avLst/>
          </a:prstGeom>
        </p:spPr>
      </p:pic>
      <p:sp>
        <p:nvSpPr>
          <p:cNvPr id="6" name="TextBox 5"/>
          <p:cNvSpPr txBox="1"/>
          <p:nvPr/>
        </p:nvSpPr>
        <p:spPr>
          <a:xfrm>
            <a:off x="107581" y="2856482"/>
            <a:ext cx="721235" cy="523220"/>
          </a:xfrm>
          <a:prstGeom prst="rect">
            <a:avLst/>
          </a:prstGeom>
          <a:noFill/>
        </p:spPr>
        <p:txBody>
          <a:bodyPr wrap="square" lIns="91440" tIns="45720" rIns="91440" bIns="45720" rtlCol="0" anchor="t">
            <a:spAutoFit/>
          </a:bodyPr>
          <a:lstStyle/>
          <a:p>
            <a:r>
              <a:rPr lang="en-US" sz="1400" u="sng" dirty="0">
                <a:solidFill>
                  <a:schemeClr val="bg1"/>
                </a:solidFill>
                <a:latin typeface="Century Gothic"/>
                <a:cs typeface="Adobe Arabic"/>
              </a:rPr>
              <a:t>Topic</a:t>
            </a:r>
            <a:r>
              <a:rPr lang="en-US" sz="1400" b="1" dirty="0">
                <a:solidFill>
                  <a:schemeClr val="bg1"/>
                </a:solidFill>
                <a:latin typeface="Century Gothic"/>
                <a:cs typeface="Adobe Arabic"/>
              </a:rPr>
              <a:t>:-</a:t>
            </a:r>
          </a:p>
        </p:txBody>
      </p:sp>
      <p:sp>
        <p:nvSpPr>
          <p:cNvPr id="7" name="TextBox 6"/>
          <p:cNvSpPr txBox="1"/>
          <p:nvPr/>
        </p:nvSpPr>
        <p:spPr>
          <a:xfrm>
            <a:off x="107579" y="3123730"/>
            <a:ext cx="3754179" cy="323165"/>
          </a:xfrm>
          <a:prstGeom prst="rect">
            <a:avLst/>
          </a:prstGeom>
          <a:noFill/>
        </p:spPr>
        <p:txBody>
          <a:bodyPr wrap="square" lIns="91440" tIns="45720" rIns="91440" bIns="45720" rtlCol="0" anchor="t">
            <a:spAutoFit/>
          </a:bodyPr>
          <a:lstStyle/>
          <a:p>
            <a:r>
              <a:rPr lang="en-IN" sz="1500" b="1" u="sng" dirty="0">
                <a:solidFill>
                  <a:schemeClr val="bg1"/>
                </a:solidFill>
                <a:latin typeface="Century Gothic"/>
              </a:rPr>
              <a:t>SMART PARKING MANGEMENT SYSTEM </a:t>
            </a:r>
          </a:p>
        </p:txBody>
      </p:sp>
      <p:sp>
        <p:nvSpPr>
          <p:cNvPr id="8" name="Rectangle 7"/>
          <p:cNvSpPr/>
          <p:nvPr/>
        </p:nvSpPr>
        <p:spPr>
          <a:xfrm>
            <a:off x="832811" y="5224698"/>
            <a:ext cx="3097314" cy="738664"/>
          </a:xfrm>
          <a:prstGeom prst="rect">
            <a:avLst/>
          </a:prstGeom>
        </p:spPr>
        <p:txBody>
          <a:bodyPr wrap="square" lIns="91440" tIns="45720" rIns="91440" bIns="45720" anchor="t">
            <a:spAutoFit/>
          </a:bodyPr>
          <a:lstStyle/>
          <a:p>
            <a:r>
              <a:rPr lang="en-US" sz="1400" b="1" dirty="0">
                <a:solidFill>
                  <a:schemeClr val="bg1"/>
                </a:solidFill>
                <a:latin typeface="Century Gothic"/>
                <a:ea typeface="Kozuka Mincho Pro B"/>
              </a:rPr>
              <a:t>Anu Sharma (2000040310006)</a:t>
            </a:r>
          </a:p>
          <a:p>
            <a:r>
              <a:rPr lang="en-US" sz="1400" b="1" dirty="0">
                <a:solidFill>
                  <a:schemeClr val="bg1"/>
                </a:solidFill>
                <a:latin typeface="Century Gothic"/>
                <a:ea typeface="Kozuka Mincho Pro B"/>
              </a:rPr>
              <a:t>Arzoo Goyal (2000040310008)</a:t>
            </a:r>
          </a:p>
          <a:p>
            <a:r>
              <a:rPr lang="en-US" sz="1400" b="1" dirty="0">
                <a:solidFill>
                  <a:schemeClr val="bg1"/>
                </a:solidFill>
                <a:latin typeface="Century Gothic"/>
                <a:ea typeface="Kozuka Mincho Pro B"/>
              </a:rPr>
              <a:t>Payal </a:t>
            </a:r>
            <a:r>
              <a:rPr lang="en-US" sz="1400" b="1" dirty="0" err="1">
                <a:solidFill>
                  <a:schemeClr val="bg1"/>
                </a:solidFill>
                <a:latin typeface="Century Gothic"/>
                <a:ea typeface="Kozuka Mincho Pro B"/>
              </a:rPr>
              <a:t>Mohnani</a:t>
            </a:r>
            <a:r>
              <a:rPr lang="en-US" sz="1400" b="1" dirty="0">
                <a:solidFill>
                  <a:schemeClr val="bg1"/>
                </a:solidFill>
                <a:latin typeface="Century Gothic"/>
                <a:ea typeface="Kozuka Mincho Pro B"/>
              </a:rPr>
              <a:t> (2000040310032)</a:t>
            </a:r>
          </a:p>
        </p:txBody>
      </p:sp>
      <p:sp>
        <p:nvSpPr>
          <p:cNvPr id="9" name="TextBox 8"/>
          <p:cNvSpPr txBox="1"/>
          <p:nvPr/>
        </p:nvSpPr>
        <p:spPr>
          <a:xfrm>
            <a:off x="834604" y="4913290"/>
            <a:ext cx="1489602" cy="307777"/>
          </a:xfrm>
          <a:prstGeom prst="rect">
            <a:avLst/>
          </a:prstGeom>
          <a:noFill/>
        </p:spPr>
        <p:txBody>
          <a:bodyPr wrap="square" lIns="91440" tIns="45720" rIns="91440" bIns="45720" rtlCol="0" anchor="t">
            <a:spAutoFit/>
          </a:bodyPr>
          <a:lstStyle/>
          <a:p>
            <a:r>
              <a:rPr lang="en-US" sz="1400" u="sng" dirty="0">
                <a:solidFill>
                  <a:schemeClr val="accent4">
                    <a:lumMod val="20000"/>
                    <a:lumOff val="80000"/>
                  </a:schemeClr>
                </a:solidFill>
                <a:latin typeface="Century Gothic"/>
                <a:ea typeface="Kozuka Mincho Pro B"/>
                <a:cs typeface="Calibri Light"/>
              </a:rPr>
              <a:t>Submitted by:-</a:t>
            </a:r>
            <a:endParaRPr lang="en-US" sz="1500" u="sng" dirty="0">
              <a:solidFill>
                <a:schemeClr val="accent4">
                  <a:lumMod val="20000"/>
                  <a:lumOff val="80000"/>
                </a:schemeClr>
              </a:solidFill>
              <a:latin typeface="Calibri Light"/>
              <a:ea typeface="Kozuka Mincho Pro B"/>
              <a:cs typeface="Calibri Light"/>
            </a:endParaRPr>
          </a:p>
        </p:txBody>
      </p:sp>
      <p:sp>
        <p:nvSpPr>
          <p:cNvPr id="10" name="TextBox 9"/>
          <p:cNvSpPr txBox="1"/>
          <p:nvPr/>
        </p:nvSpPr>
        <p:spPr>
          <a:xfrm>
            <a:off x="4819" y="3775606"/>
            <a:ext cx="1466265" cy="307777"/>
          </a:xfrm>
          <a:prstGeom prst="rect">
            <a:avLst/>
          </a:prstGeom>
          <a:noFill/>
        </p:spPr>
        <p:txBody>
          <a:bodyPr wrap="square" lIns="91440" tIns="45720" rIns="91440" bIns="45720" rtlCol="0" anchor="t">
            <a:spAutoFit/>
          </a:bodyPr>
          <a:lstStyle/>
          <a:p>
            <a:r>
              <a:rPr lang="en-US" sz="1400" u="sng" dirty="0">
                <a:solidFill>
                  <a:schemeClr val="accent4">
                    <a:lumMod val="20000"/>
                    <a:lumOff val="80000"/>
                  </a:schemeClr>
                </a:solidFill>
                <a:latin typeface="Century Gothic"/>
                <a:ea typeface="Kozuka Mincho Pro B"/>
              </a:rPr>
              <a:t>Submitted To:-</a:t>
            </a:r>
            <a:endParaRPr lang="en-US" sz="1400" u="sng" dirty="0">
              <a:solidFill>
                <a:schemeClr val="accent4">
                  <a:lumMod val="20000"/>
                  <a:lumOff val="80000"/>
                </a:schemeClr>
              </a:solidFill>
              <a:ea typeface="맑은 고딕"/>
              <a:cs typeface="Calibri Light"/>
            </a:endParaRPr>
          </a:p>
        </p:txBody>
      </p:sp>
      <p:sp>
        <p:nvSpPr>
          <p:cNvPr id="11" name="TextBox 10"/>
          <p:cNvSpPr txBox="1"/>
          <p:nvPr/>
        </p:nvSpPr>
        <p:spPr>
          <a:xfrm>
            <a:off x="4464" y="4082666"/>
            <a:ext cx="2142749" cy="307777"/>
          </a:xfrm>
          <a:prstGeom prst="rect">
            <a:avLst/>
          </a:prstGeom>
          <a:noFill/>
        </p:spPr>
        <p:txBody>
          <a:bodyPr wrap="square" lIns="91440" tIns="45720" rIns="91440" bIns="45720" rtlCol="0" anchor="t">
            <a:spAutoFit/>
          </a:bodyPr>
          <a:lstStyle/>
          <a:p>
            <a:r>
              <a:rPr lang="en-US" sz="1400" b="1" dirty="0">
                <a:solidFill>
                  <a:schemeClr val="bg1"/>
                </a:solidFill>
                <a:latin typeface="Century Gothic"/>
                <a:ea typeface="Kozuka Mincho Pro B"/>
              </a:rPr>
              <a:t>Er. </a:t>
            </a:r>
            <a:r>
              <a:rPr lang="en-US" sz="1400" b="1" dirty="0" err="1">
                <a:solidFill>
                  <a:schemeClr val="bg1"/>
                </a:solidFill>
                <a:latin typeface="Century Gothic"/>
                <a:ea typeface="Kozuka Mincho Pro B"/>
              </a:rPr>
              <a:t>Thakurendra</a:t>
            </a:r>
            <a:r>
              <a:rPr lang="en-US" sz="1400" b="1" dirty="0">
                <a:solidFill>
                  <a:schemeClr val="bg1"/>
                </a:solidFill>
                <a:latin typeface="Century Gothic"/>
                <a:ea typeface="Kozuka Mincho Pro B"/>
              </a:rPr>
              <a:t> Singh</a:t>
            </a:r>
            <a:endParaRPr lang="en-US" sz="1400" b="1">
              <a:solidFill>
                <a:schemeClr val="bg1"/>
              </a:solidFill>
              <a:latin typeface="Century Gothic"/>
              <a:ea typeface="Kozuka Mincho Pro B"/>
              <a:cs typeface="Calibri Light"/>
            </a:endParaRPr>
          </a:p>
        </p:txBody>
      </p:sp>
    </p:spTree>
    <p:extLst>
      <p:ext uri="{BB962C8B-B14F-4D97-AF65-F5344CB8AC3E}">
        <p14:creationId xmlns:p14="http://schemas.microsoft.com/office/powerpoint/2010/main" val="212333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4000" b="0" u="sng">
                <a:latin typeface="Calibri"/>
                <a:ea typeface="맑은 고딕"/>
                <a:cs typeface="Calibri"/>
              </a:rPr>
              <a:t>Circuit Explaination</a:t>
            </a:r>
            <a:endParaRPr lang="en-US" altLang="ko-KR" sz="4000" u="sng">
              <a:latin typeface="Calibri"/>
              <a:ea typeface="맑은 고딕"/>
              <a:cs typeface="Calibri"/>
            </a:endParaRPr>
          </a:p>
        </p:txBody>
      </p:sp>
      <p:sp>
        <p:nvSpPr>
          <p:cNvPr id="37" name="내용 개체 틀 36"/>
          <p:cNvSpPr>
            <a:spLocks noGrp="1"/>
          </p:cNvSpPr>
          <p:nvPr>
            <p:ph idx="1"/>
          </p:nvPr>
        </p:nvSpPr>
        <p:spPr>
          <a:xfrm>
            <a:off x="370737" y="1284759"/>
            <a:ext cx="8402525" cy="4881686"/>
          </a:xfrm>
        </p:spPr>
        <p:txBody>
          <a:bodyPr vert="horz" lIns="91440" tIns="45720" rIns="91440" bIns="45720" rtlCol="0" anchor="t">
            <a:normAutofit/>
          </a:bodyPr>
          <a:lstStyle/>
          <a:p>
            <a:pPr>
              <a:spcBef>
                <a:spcPts val="1400"/>
              </a:spcBef>
              <a:spcAft>
                <a:spcPts val="500"/>
              </a:spcAft>
            </a:pPr>
            <a:r>
              <a:rPr lang="en-US" sz="2000" i="0" dirty="0">
                <a:latin typeface="Gill Sans MT"/>
                <a:ea typeface="맑은 고딕"/>
                <a:cs typeface="Calibri"/>
              </a:rPr>
              <a:t>There are four parking slots in this project.IR Sensor-3, 4, 5, and 6 are placed at slot-1, 2, 3, and 4 respectively. </a:t>
            </a:r>
            <a:endParaRPr lang="en-US" sz="2000" dirty="0">
              <a:latin typeface="Gill Sans MT"/>
              <a:ea typeface="맑은 고딕"/>
              <a:cs typeface="Calibri"/>
            </a:endParaRPr>
          </a:p>
          <a:p>
            <a:pPr marL="0" indent="0">
              <a:spcBef>
                <a:spcPts val="1400"/>
              </a:spcBef>
              <a:spcAft>
                <a:spcPts val="500"/>
              </a:spcAft>
            </a:pPr>
            <a:r>
              <a:rPr lang="en-US" sz="2000" i="0" dirty="0">
                <a:latin typeface="Gill Sans MT"/>
                <a:ea typeface="맑은 고딕"/>
                <a:cs typeface="Calibri"/>
              </a:rPr>
              <a:t>IR sensor-1 and 2 are placed at the entry and exit gate respectively.</a:t>
            </a:r>
            <a:endParaRPr lang="en-US" sz="2000" dirty="0">
              <a:latin typeface="Gill Sans MT"/>
              <a:ea typeface="맑은 고딕"/>
              <a:cs typeface="Calibri"/>
            </a:endParaRPr>
          </a:p>
          <a:p>
            <a:pPr>
              <a:spcBef>
                <a:spcPts val="1400"/>
              </a:spcBef>
              <a:spcAft>
                <a:spcPts val="500"/>
              </a:spcAft>
            </a:pPr>
            <a:r>
              <a:rPr lang="en-US" sz="2000" i="0" dirty="0">
                <a:latin typeface="Gill Sans MT"/>
                <a:ea typeface="맑은 고딕"/>
                <a:cs typeface="Calibri"/>
              </a:rPr>
              <a:t>A servo motor is used to operate the common single entry and exit gate. </a:t>
            </a:r>
            <a:endParaRPr lang="en-US" sz="2000" dirty="0">
              <a:latin typeface="Gill Sans MT"/>
              <a:ea typeface="맑은 고딕"/>
              <a:cs typeface="Calibri"/>
            </a:endParaRPr>
          </a:p>
          <a:p>
            <a:pPr>
              <a:spcBef>
                <a:spcPts val="1400"/>
              </a:spcBef>
              <a:spcAft>
                <a:spcPts val="500"/>
              </a:spcAft>
            </a:pPr>
            <a:r>
              <a:rPr lang="en-US" sz="2000" i="0" dirty="0">
                <a:latin typeface="Gill Sans MT"/>
                <a:ea typeface="맑은 고딕"/>
                <a:cs typeface="Calibri"/>
              </a:rPr>
              <a:t>The LCD display is placed near the entry gate.</a:t>
            </a:r>
          </a:p>
          <a:p>
            <a:pPr>
              <a:spcBef>
                <a:spcPts val="1400"/>
              </a:spcBef>
              <a:spcAft>
                <a:spcPts val="500"/>
              </a:spcAft>
            </a:pPr>
            <a:r>
              <a:rPr lang="en-US" sz="2000" i="0" dirty="0">
                <a:latin typeface="Gill Sans MT"/>
                <a:ea typeface="+mj-lt"/>
                <a:cs typeface="+mj-lt"/>
              </a:rPr>
              <a:t>The system used IR sensor-3, 4, 5, and 6 to detect whether the parking slot is empty or not and IR sensor-1, and 2 for detecting vehicles arriving or not at the gate.</a:t>
            </a:r>
            <a:endParaRPr lang="en-US" sz="2000" dirty="0">
              <a:latin typeface="Gill Sans MT"/>
            </a:endParaRPr>
          </a:p>
          <a:p>
            <a:endParaRPr lang="en-US" sz="2000" dirty="0">
              <a:latin typeface="Gill Sans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A28FA-34A8-7678-1CF9-3EE37B7D7E9A}"/>
              </a:ext>
            </a:extLst>
          </p:cNvPr>
          <p:cNvSpPr>
            <a:spLocks noGrp="1"/>
          </p:cNvSpPr>
          <p:nvPr>
            <p:ph type="title"/>
          </p:nvPr>
        </p:nvSpPr>
        <p:spPr/>
        <p:txBody>
          <a:bodyPr/>
          <a:lstStyle/>
          <a:p>
            <a:r>
              <a:rPr lang="en-US" sz="4000" b="0">
                <a:ea typeface="맑은 고딕"/>
                <a:cs typeface="Calibri"/>
              </a:rPr>
              <a:t>Continue...</a:t>
            </a:r>
            <a:endParaRPr lang="en-US">
              <a:cs typeface="Calibri"/>
            </a:endParaRPr>
          </a:p>
        </p:txBody>
      </p:sp>
      <p:sp>
        <p:nvSpPr>
          <p:cNvPr id="3" name="Content Placeholder 2">
            <a:extLst>
              <a:ext uri="{FF2B5EF4-FFF2-40B4-BE49-F238E27FC236}">
                <a16:creationId xmlns:a16="http://schemas.microsoft.com/office/drawing/2014/main" id="{68143666-4027-4389-738D-CBFB81EA3290}"/>
              </a:ext>
            </a:extLst>
          </p:cNvPr>
          <p:cNvSpPr>
            <a:spLocks noGrp="1"/>
          </p:cNvSpPr>
          <p:nvPr>
            <p:ph idx="1"/>
          </p:nvPr>
        </p:nvSpPr>
        <p:spPr/>
        <p:txBody>
          <a:bodyPr vert="horz" lIns="91440" tIns="45720" rIns="91440" bIns="45720" rtlCol="0" anchor="t">
            <a:noAutofit/>
          </a:bodyPr>
          <a:lstStyle/>
          <a:p>
            <a:pPr>
              <a:spcBef>
                <a:spcPts val="1400"/>
              </a:spcBef>
              <a:spcAft>
                <a:spcPts val="500"/>
              </a:spcAft>
            </a:pPr>
            <a:r>
              <a:rPr lang="en-US" sz="2000" i="0" dirty="0">
                <a:latin typeface="Gill Sans MT"/>
                <a:ea typeface="맑은 고딕"/>
                <a:cs typeface="Calibri"/>
              </a:rPr>
              <a:t>In the beginning, when all parking slots are empty, then the LCD display shows all slots are empty.</a:t>
            </a:r>
            <a:endParaRPr lang="en-US" sz="2000" i="0" dirty="0">
              <a:latin typeface="Gill Sans MT"/>
              <a:ea typeface="맑은 고딕"/>
              <a:cs typeface="+mj-lt"/>
            </a:endParaRPr>
          </a:p>
          <a:p>
            <a:pPr>
              <a:spcBef>
                <a:spcPts val="1400"/>
              </a:spcBef>
              <a:spcAft>
                <a:spcPts val="500"/>
              </a:spcAft>
            </a:pPr>
            <a:r>
              <a:rPr lang="en-US" sz="2000" i="0" dirty="0">
                <a:latin typeface="Gill Sans MT"/>
                <a:ea typeface="맑은 고딕"/>
                <a:cs typeface="Calibri"/>
              </a:rPr>
              <a:t>When a vehicle arrives at the gate of the parking area then the IR sensor-1 detects the vehicle and the system allowed to enter that vehicle by opening the servo barrier.</a:t>
            </a:r>
          </a:p>
          <a:p>
            <a:pPr>
              <a:spcBef>
                <a:spcPts val="1400"/>
              </a:spcBef>
              <a:spcAft>
                <a:spcPts val="500"/>
              </a:spcAft>
            </a:pPr>
            <a:r>
              <a:rPr lang="en-US" sz="2000" i="0" dirty="0">
                <a:latin typeface="Gill Sans MT"/>
                <a:ea typeface="맑은 고딕"/>
                <a:cs typeface="Calibri"/>
              </a:rPr>
              <a:t> After entering into the parking area when that vehicle occupies a slot then the LED display shows that the slot is full. </a:t>
            </a:r>
          </a:p>
          <a:p>
            <a:pPr>
              <a:spcBef>
                <a:spcPts val="1400"/>
              </a:spcBef>
              <a:spcAft>
                <a:spcPts val="500"/>
              </a:spcAft>
            </a:pPr>
            <a:r>
              <a:rPr lang="en-US" sz="2000" i="0" dirty="0">
                <a:latin typeface="Gill Sans MT"/>
                <a:ea typeface="맑은 고딕"/>
                <a:cs typeface="Calibri"/>
              </a:rPr>
              <a:t>In this way, this system automatically allows 4 vehicles.</a:t>
            </a:r>
            <a:endParaRPr lang="en-US" sz="2000" i="0" dirty="0">
              <a:latin typeface="Gill Sans MT"/>
              <a:ea typeface="맑은 고딕"/>
              <a:cs typeface="+mj-lt"/>
            </a:endParaRPr>
          </a:p>
          <a:p>
            <a:pPr>
              <a:spcBef>
                <a:spcPts val="1400"/>
              </a:spcBef>
              <a:spcAft>
                <a:spcPts val="500"/>
              </a:spcAft>
            </a:pPr>
            <a:endParaRPr lang="en-US" sz="2400" i="0" dirty="0">
              <a:latin typeface="Gill Sans MT"/>
              <a:ea typeface="+mj-lt"/>
              <a:cs typeface="+mj-lt"/>
            </a:endParaRPr>
          </a:p>
          <a:p>
            <a:pPr>
              <a:spcBef>
                <a:spcPts val="1400"/>
              </a:spcBef>
              <a:spcAft>
                <a:spcPts val="500"/>
              </a:spcAft>
            </a:pPr>
            <a:endParaRPr lang="en-US" sz="2400" dirty="0">
              <a:latin typeface="Gill Sans MT"/>
              <a:cs typeface="Calibri"/>
            </a:endParaRPr>
          </a:p>
        </p:txBody>
      </p:sp>
    </p:spTree>
    <p:extLst>
      <p:ext uri="{BB962C8B-B14F-4D97-AF65-F5344CB8AC3E}">
        <p14:creationId xmlns:p14="http://schemas.microsoft.com/office/powerpoint/2010/main" val="1276967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D71A0-DE8D-8122-9DBB-411F9E06B70A}"/>
              </a:ext>
            </a:extLst>
          </p:cNvPr>
          <p:cNvSpPr>
            <a:spLocks noGrp="1"/>
          </p:cNvSpPr>
          <p:nvPr>
            <p:ph type="title"/>
          </p:nvPr>
        </p:nvSpPr>
        <p:spPr/>
        <p:txBody>
          <a:bodyPr/>
          <a:lstStyle/>
          <a:p>
            <a:r>
              <a:rPr lang="en-US" sz="4000" b="0" dirty="0">
                <a:ea typeface="맑은 고딕"/>
                <a:cs typeface="Calibri"/>
              </a:rPr>
              <a:t>Continue</a:t>
            </a:r>
            <a:r>
              <a:rPr lang="en-US" sz="4000" b="0">
                <a:ea typeface="맑은 고딕"/>
                <a:cs typeface="Calibri"/>
              </a:rPr>
              <a:t>...</a:t>
            </a:r>
            <a:endParaRPr lang="en-US"/>
          </a:p>
        </p:txBody>
      </p:sp>
      <p:sp>
        <p:nvSpPr>
          <p:cNvPr id="3" name="Content Placeholder 2">
            <a:extLst>
              <a:ext uri="{FF2B5EF4-FFF2-40B4-BE49-F238E27FC236}">
                <a16:creationId xmlns:a16="http://schemas.microsoft.com/office/drawing/2014/main" id="{0A0509C1-53E4-A027-033F-9346F9FCE8B8}"/>
              </a:ext>
            </a:extLst>
          </p:cNvPr>
          <p:cNvSpPr>
            <a:spLocks noGrp="1"/>
          </p:cNvSpPr>
          <p:nvPr>
            <p:ph idx="1"/>
          </p:nvPr>
        </p:nvSpPr>
        <p:spPr/>
        <p:txBody>
          <a:bodyPr vert="horz" lIns="91440" tIns="45720" rIns="91440" bIns="45720" rtlCol="0" anchor="t">
            <a:normAutofit/>
          </a:bodyPr>
          <a:lstStyle/>
          <a:p>
            <a:pPr>
              <a:spcBef>
                <a:spcPts val="1400"/>
              </a:spcBef>
              <a:spcAft>
                <a:spcPts val="500"/>
              </a:spcAft>
            </a:pPr>
            <a:r>
              <a:rPr lang="en-US" sz="2000" i="0" dirty="0">
                <a:latin typeface="Gill Sans MT"/>
                <a:ea typeface="맑은 고딕"/>
                <a:cs typeface="Calibri"/>
              </a:rPr>
              <a:t>In case the parking is full, the system blocked the entrance gate by closing the servo barrier. And the LED display shows that slot-1, 2, 3, and 4 all are full.</a:t>
            </a:r>
            <a:endParaRPr lang="en-US" sz="2000" i="0">
              <a:latin typeface="Gill Sans MT"/>
              <a:ea typeface="맑은 고딕"/>
              <a:cs typeface="+mj-lt"/>
            </a:endParaRPr>
          </a:p>
          <a:p>
            <a:pPr>
              <a:spcBef>
                <a:spcPts val="1400"/>
              </a:spcBef>
              <a:spcAft>
                <a:spcPts val="500"/>
              </a:spcAft>
            </a:pPr>
            <a:r>
              <a:rPr lang="en-US" sz="2000" i="0" dirty="0">
                <a:latin typeface="Gill Sans MT"/>
                <a:ea typeface="맑은 고딕"/>
                <a:cs typeface="Calibri"/>
              </a:rPr>
              <a:t>When a vehicle leaves a slot and arrives at the gate of the parking area then the IR sensor-2 detects that vehicle and the system open the servo barrier. </a:t>
            </a:r>
          </a:p>
          <a:p>
            <a:pPr>
              <a:spcBef>
                <a:spcPts val="1400"/>
              </a:spcBef>
              <a:spcAft>
                <a:spcPts val="500"/>
              </a:spcAft>
            </a:pPr>
            <a:r>
              <a:rPr lang="en-US" sz="2000" i="0" dirty="0">
                <a:latin typeface="Gill Sans MT"/>
                <a:ea typeface="맑은 고딕"/>
                <a:cs typeface="Calibri"/>
              </a:rPr>
              <a:t>Then the LED display shows that the slot is empty. Again the system will allow entering a new vehicle.</a:t>
            </a:r>
            <a:endParaRPr lang="en-US" sz="2000" i="0">
              <a:latin typeface="Gill Sans MT"/>
              <a:ea typeface="맑은 고딕"/>
              <a:cs typeface="+mj-lt"/>
            </a:endParaRPr>
          </a:p>
          <a:p>
            <a:pPr>
              <a:spcBef>
                <a:spcPts val="1400"/>
              </a:spcBef>
              <a:spcAft>
                <a:spcPts val="500"/>
              </a:spcAft>
            </a:pPr>
            <a:r>
              <a:rPr lang="en-US" sz="2000" i="0" dirty="0">
                <a:latin typeface="Gill Sans MT"/>
                <a:ea typeface="맑은 고딕"/>
                <a:cs typeface="Calibri"/>
              </a:rPr>
              <a:t>In this way, parking lot can be managed.</a:t>
            </a:r>
            <a:endParaRPr lang="en-US" sz="2000" i="0" dirty="0">
              <a:latin typeface="Gill Sans MT"/>
              <a:cs typeface="Calibri"/>
            </a:endParaRPr>
          </a:p>
          <a:p>
            <a:pPr>
              <a:spcBef>
                <a:spcPts val="1400"/>
              </a:spcBef>
              <a:spcAft>
                <a:spcPts val="500"/>
              </a:spcAft>
            </a:pPr>
            <a:endParaRPr lang="en-US" sz="2000" dirty="0">
              <a:latin typeface="Gill Sans MT"/>
              <a:cs typeface="Calibri"/>
            </a:endParaRPr>
          </a:p>
        </p:txBody>
      </p:sp>
    </p:spTree>
    <p:extLst>
      <p:ext uri="{BB962C8B-B14F-4D97-AF65-F5344CB8AC3E}">
        <p14:creationId xmlns:p14="http://schemas.microsoft.com/office/powerpoint/2010/main" val="4016144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44C8-0F44-4F2E-DD85-08AD0A4FB013}"/>
              </a:ext>
            </a:extLst>
          </p:cNvPr>
          <p:cNvSpPr>
            <a:spLocks noGrp="1"/>
          </p:cNvSpPr>
          <p:nvPr>
            <p:ph type="title"/>
          </p:nvPr>
        </p:nvSpPr>
        <p:spPr/>
        <p:txBody>
          <a:bodyPr/>
          <a:lstStyle/>
          <a:p>
            <a:r>
              <a:rPr lang="en-US" sz="4000" b="0" u="sng">
                <a:ea typeface="맑은 고딕"/>
                <a:cs typeface="Calibri"/>
              </a:rPr>
              <a:t>Advantages</a:t>
            </a:r>
            <a:endParaRPr lang="en-US" altLang="en-US" sz="4000" b="0" u="sng" dirty="0">
              <a:ea typeface="맑은 고딕"/>
              <a:cs typeface="Calibri"/>
            </a:endParaRPr>
          </a:p>
        </p:txBody>
      </p:sp>
      <p:sp>
        <p:nvSpPr>
          <p:cNvPr id="3" name="Content Placeholder 2">
            <a:extLst>
              <a:ext uri="{FF2B5EF4-FFF2-40B4-BE49-F238E27FC236}">
                <a16:creationId xmlns:a16="http://schemas.microsoft.com/office/drawing/2014/main" id="{E26D1DA3-D2CD-DDBE-31A2-CC642175A4E6}"/>
              </a:ext>
            </a:extLst>
          </p:cNvPr>
          <p:cNvSpPr>
            <a:spLocks noGrp="1"/>
          </p:cNvSpPr>
          <p:nvPr>
            <p:ph idx="1"/>
          </p:nvPr>
        </p:nvSpPr>
        <p:spPr/>
        <p:txBody>
          <a:bodyPr vert="horz" lIns="91440" tIns="45720" rIns="91440" bIns="45720" rtlCol="0" anchor="t">
            <a:normAutofit/>
          </a:bodyPr>
          <a:lstStyle/>
          <a:p>
            <a:pPr>
              <a:buChar char="•"/>
            </a:pPr>
            <a:r>
              <a:rPr lang="en-US" sz="2000" i="0" dirty="0">
                <a:latin typeface="Gill Sans MT"/>
                <a:ea typeface="맑은 고딕"/>
              </a:rPr>
              <a:t>Consumption of Less Fuel</a:t>
            </a:r>
            <a:endParaRPr lang="en-US" sz="2000" dirty="0">
              <a:latin typeface="Gill Sans MT"/>
              <a:ea typeface="맑은 고딕"/>
            </a:endParaRPr>
          </a:p>
          <a:p>
            <a:pPr>
              <a:buChar char="•"/>
            </a:pPr>
            <a:r>
              <a:rPr lang="en-US" sz="2000" i="0" dirty="0">
                <a:latin typeface="Gill Sans MT"/>
                <a:ea typeface="맑은 고딕"/>
                <a:cs typeface="Calibri"/>
              </a:rPr>
              <a:t>Cost and Time efficient</a:t>
            </a:r>
            <a:endParaRPr lang="en-US" sz="2000" i="0" dirty="0">
              <a:latin typeface="Gill Sans MT"/>
              <a:cs typeface="Calibri"/>
            </a:endParaRPr>
          </a:p>
          <a:p>
            <a:pPr>
              <a:buChar char="•"/>
            </a:pPr>
            <a:r>
              <a:rPr lang="en-US" sz="2000" i="0" dirty="0">
                <a:latin typeface="Gill Sans MT"/>
                <a:ea typeface="맑은 고딕"/>
                <a:cs typeface="Calibri"/>
              </a:rPr>
              <a:t>Reduced Search Traffic</a:t>
            </a:r>
            <a:endParaRPr lang="en-US" sz="2000" i="0" dirty="0">
              <a:latin typeface="Gill Sans MT"/>
              <a:cs typeface="Calibri"/>
            </a:endParaRPr>
          </a:p>
          <a:p>
            <a:pPr>
              <a:buChar char="•"/>
            </a:pPr>
            <a:r>
              <a:rPr lang="en-US" sz="2000" i="0" dirty="0">
                <a:latin typeface="Gill Sans MT"/>
                <a:ea typeface="맑은 고딕"/>
                <a:cs typeface="Calibri"/>
              </a:rPr>
              <a:t>Enhanced User Experience</a:t>
            </a:r>
            <a:endParaRPr lang="en-US" sz="2000" i="0" dirty="0">
              <a:latin typeface="Gill Sans MT"/>
              <a:cs typeface="Calibri"/>
            </a:endParaRPr>
          </a:p>
          <a:p>
            <a:pPr marL="0" indent="0"/>
            <a:endParaRPr lang="en-US" sz="2000" i="0" dirty="0">
              <a:latin typeface="Gill Sans MT"/>
              <a:cs typeface="Calibri"/>
            </a:endParaRPr>
          </a:p>
          <a:p>
            <a:pPr>
              <a:buChar char="•"/>
            </a:pPr>
            <a:endParaRPr lang="en-US" sz="2000" i="0" dirty="0">
              <a:latin typeface="Gill Sans MT"/>
              <a:cs typeface="Calibri"/>
            </a:endParaRPr>
          </a:p>
          <a:p>
            <a:endParaRPr lang="en-US" i="0" dirty="0">
              <a:cs typeface="Calibri"/>
            </a:endParaRPr>
          </a:p>
        </p:txBody>
      </p:sp>
    </p:spTree>
    <p:extLst>
      <p:ext uri="{BB962C8B-B14F-4D97-AF65-F5344CB8AC3E}">
        <p14:creationId xmlns:p14="http://schemas.microsoft.com/office/powerpoint/2010/main" val="74021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B807E-33F0-FC75-C657-534FFD2EFCCA}"/>
              </a:ext>
            </a:extLst>
          </p:cNvPr>
          <p:cNvSpPr>
            <a:spLocks noGrp="1"/>
          </p:cNvSpPr>
          <p:nvPr>
            <p:ph type="title"/>
          </p:nvPr>
        </p:nvSpPr>
        <p:spPr/>
        <p:txBody>
          <a:bodyPr/>
          <a:lstStyle/>
          <a:p>
            <a:r>
              <a:rPr lang="en-US" sz="4000" b="0" u="sng">
                <a:ea typeface="맑은 고딕"/>
                <a:cs typeface="Calibri"/>
              </a:rPr>
              <a:t>Conclusion</a:t>
            </a:r>
            <a:endParaRPr lang="en-US" altLang="en-US" sz="4000" b="0" u="sng" dirty="0">
              <a:ea typeface="맑은 고딕"/>
              <a:cs typeface="Calibri"/>
            </a:endParaRPr>
          </a:p>
        </p:txBody>
      </p:sp>
      <p:sp>
        <p:nvSpPr>
          <p:cNvPr id="3" name="Content Placeholder 2">
            <a:extLst>
              <a:ext uri="{FF2B5EF4-FFF2-40B4-BE49-F238E27FC236}">
                <a16:creationId xmlns:a16="http://schemas.microsoft.com/office/drawing/2014/main" id="{23CB06F9-EBBD-3A5E-77C5-ED408ABCBF41}"/>
              </a:ext>
            </a:extLst>
          </p:cNvPr>
          <p:cNvSpPr>
            <a:spLocks noGrp="1"/>
          </p:cNvSpPr>
          <p:nvPr>
            <p:ph idx="1"/>
          </p:nvPr>
        </p:nvSpPr>
        <p:spPr/>
        <p:txBody>
          <a:bodyPr vert="horz" lIns="91440" tIns="45720" rIns="91440" bIns="45720" rtlCol="0" anchor="t">
            <a:normAutofit/>
          </a:bodyPr>
          <a:lstStyle/>
          <a:p>
            <a:r>
              <a:rPr lang="en-US" sz="2000" i="0" dirty="0">
                <a:latin typeface="Gill Sans MT"/>
                <a:ea typeface="맑은 고딕"/>
                <a:cs typeface="+mj-lt"/>
              </a:rPr>
              <a:t>The</a:t>
            </a:r>
            <a:r>
              <a:rPr lang="en-US" altLang="en-US" sz="2000" i="0" dirty="0">
                <a:latin typeface="Gill Sans MT"/>
                <a:ea typeface="맑은 고딕"/>
                <a:cs typeface="Calibri"/>
              </a:rPr>
              <a:t> services provided by smart parking have become the essence of building smart cities. The proposed system has several advantages, including detecting parking spaces using the Internet of Things. The system benefits from avoiding wasting time and reducing pollution and fuel consumption. </a:t>
            </a:r>
            <a:endParaRPr lang="en-US" altLang="en-US" sz="2000" i="0">
              <a:latin typeface="Gill Sans MT"/>
              <a:ea typeface="맑은 고딕"/>
              <a:cs typeface="Calibri"/>
            </a:endParaRPr>
          </a:p>
        </p:txBody>
      </p:sp>
    </p:spTree>
    <p:extLst>
      <p:ext uri="{BB962C8B-B14F-4D97-AF65-F5344CB8AC3E}">
        <p14:creationId xmlns:p14="http://schemas.microsoft.com/office/powerpoint/2010/main" val="537302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707904" y="2492896"/>
            <a:ext cx="4486434" cy="1486502"/>
          </a:xfrm>
        </p:spPr>
        <p:txBody>
          <a:bodyPr/>
          <a:lstStyle/>
          <a:p>
            <a:r>
              <a:rPr lang="en-US" altLang="ko-KR">
                <a:ea typeface="맑은 고딕"/>
              </a:rPr>
              <a:t>Thank You</a:t>
            </a:r>
            <a:endParaRPr lang="ko-KR" altLang="en-US" dirty="0">
              <a:ea typeface="맑은 고딕"/>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67FF-1FBD-F0F2-45F0-8344C3A34E5B}"/>
              </a:ext>
            </a:extLst>
          </p:cNvPr>
          <p:cNvSpPr>
            <a:spLocks noGrp="1"/>
          </p:cNvSpPr>
          <p:nvPr>
            <p:ph type="title"/>
          </p:nvPr>
        </p:nvSpPr>
        <p:spPr/>
        <p:txBody>
          <a:bodyPr>
            <a:normAutofit/>
          </a:bodyPr>
          <a:lstStyle/>
          <a:p>
            <a:r>
              <a:rPr lang="en-US" sz="4000" b="0" u="sng">
                <a:ea typeface="맑은 고딕"/>
                <a:cs typeface="Calibri"/>
              </a:rPr>
              <a:t>Introduction</a:t>
            </a:r>
            <a:endParaRPr lang="en-US" sz="4000" b="0" u="sng"/>
          </a:p>
        </p:txBody>
      </p:sp>
      <p:sp>
        <p:nvSpPr>
          <p:cNvPr id="3" name="Content Placeholder 2">
            <a:extLst>
              <a:ext uri="{FF2B5EF4-FFF2-40B4-BE49-F238E27FC236}">
                <a16:creationId xmlns:a16="http://schemas.microsoft.com/office/drawing/2014/main" id="{9786966E-24B9-ED07-8A23-9F40D1F3233E}"/>
              </a:ext>
            </a:extLst>
          </p:cNvPr>
          <p:cNvSpPr>
            <a:spLocks noGrp="1"/>
          </p:cNvSpPr>
          <p:nvPr>
            <p:ph idx="1"/>
          </p:nvPr>
        </p:nvSpPr>
        <p:spPr/>
        <p:txBody>
          <a:bodyPr vert="horz" lIns="91440" tIns="45720" rIns="91440" bIns="45720" rtlCol="0" anchor="t">
            <a:normAutofit/>
          </a:bodyPr>
          <a:lstStyle/>
          <a:p>
            <a:pPr marL="0" indent="0">
              <a:spcBef>
                <a:spcPts val="1400"/>
              </a:spcBef>
              <a:spcAft>
                <a:spcPts val="500"/>
              </a:spcAft>
            </a:pPr>
            <a:r>
              <a:rPr lang="en-US" altLang="en-US" sz="2400" i="0" dirty="0">
                <a:latin typeface="Gill Sans MT"/>
                <a:ea typeface="맑은 고딕"/>
                <a:cs typeface="Calibri"/>
              </a:rPr>
              <a:t>Now-a-days one of the biggest problems is when we enter a parking area then we realize that there are no empty parking slots to park our cars. Sometimes, we all may have been facing these problems that waste our important resources like time.</a:t>
            </a:r>
            <a:endParaRPr lang="en-IN" altLang="en-US" sz="2400" i="0" dirty="0">
              <a:latin typeface="Gill Sans MT"/>
              <a:ea typeface="맑은 고딕"/>
              <a:cs typeface="Calibri"/>
            </a:endParaRPr>
          </a:p>
          <a:p>
            <a:pPr marL="0" indent="0">
              <a:spcBef>
                <a:spcPts val="1400"/>
              </a:spcBef>
              <a:spcAft>
                <a:spcPts val="500"/>
              </a:spcAft>
            </a:pPr>
            <a:r>
              <a:rPr lang="en-US" altLang="en-US" sz="2400" i="0" dirty="0">
                <a:latin typeface="Gill Sans MT"/>
                <a:ea typeface="맑은 고딕"/>
                <a:cs typeface="Calibri"/>
              </a:rPr>
              <a:t>The </a:t>
            </a:r>
            <a:r>
              <a:rPr lang="en-US" altLang="en-US" sz="2400" b="1" i="0" dirty="0">
                <a:latin typeface="Gill Sans MT"/>
                <a:ea typeface="맑은 고딕"/>
                <a:cs typeface="Calibri"/>
              </a:rPr>
              <a:t>"</a:t>
            </a:r>
            <a:r>
              <a:rPr lang="en-IN" altLang="en-US" sz="2400" b="1" i="0" dirty="0">
                <a:latin typeface="Gill Sans MT"/>
                <a:ea typeface="맑은 고딕"/>
                <a:cs typeface="Calibri"/>
              </a:rPr>
              <a:t>SMART PARKING MANGEMENT SYSTEM"</a:t>
            </a:r>
            <a:r>
              <a:rPr lang="en-IN" altLang="en-US" sz="2400" i="0" dirty="0">
                <a:latin typeface="Gill Sans MT"/>
                <a:ea typeface="맑은 고딕"/>
                <a:cs typeface="Calibri"/>
              </a:rPr>
              <a:t> </a:t>
            </a:r>
            <a:r>
              <a:rPr lang="en-US" altLang="en-US" sz="2400" i="0" dirty="0">
                <a:latin typeface="Gill Sans MT"/>
                <a:ea typeface="맑은 고딕"/>
                <a:cs typeface="Calibri"/>
              </a:rPr>
              <a:t>is a project provides us to deal with the problems discussed before.</a:t>
            </a:r>
            <a:endParaRPr lang="en-IN" altLang="en-US" sz="2400" i="0" dirty="0">
              <a:latin typeface="Gill Sans MT"/>
              <a:ea typeface="맑은 고딕"/>
              <a:cs typeface="Calibri"/>
            </a:endParaRPr>
          </a:p>
          <a:p>
            <a:pPr marL="0" indent="0">
              <a:spcBef>
                <a:spcPts val="1400"/>
              </a:spcBef>
              <a:spcAft>
                <a:spcPts val="500"/>
              </a:spcAft>
            </a:pPr>
            <a:r>
              <a:rPr lang="en-US" altLang="en-US" sz="2400" i="0" dirty="0">
                <a:latin typeface="Gill Sans MT"/>
                <a:ea typeface="맑은 고딕"/>
                <a:cs typeface="Calibri"/>
              </a:rPr>
              <a:t>Using this type of systems at heavy rush places gives us the convenience from congestions, unavoidable interrupts, wastage of time and facilitates comfort</a:t>
            </a:r>
            <a:r>
              <a:rPr lang="en-US" i="0" dirty="0">
                <a:solidFill>
                  <a:schemeClr val="tx1"/>
                </a:solidFill>
                <a:ea typeface="+mj-lt"/>
                <a:cs typeface="+mj-lt"/>
              </a:rPr>
              <a:t>.</a:t>
            </a:r>
            <a:endParaRPr lang="en-IN" i="0">
              <a:solidFill>
                <a:schemeClr val="tx1"/>
              </a:solidFill>
              <a:ea typeface="+mj-lt"/>
              <a:cs typeface="+mj-lt"/>
            </a:endParaRPr>
          </a:p>
          <a:p>
            <a:pPr>
              <a:spcBef>
                <a:spcPts val="1400"/>
              </a:spcBef>
              <a:spcAft>
                <a:spcPts val="500"/>
              </a:spcAft>
            </a:pPr>
            <a:endParaRPr lang="en-US" i="0" dirty="0">
              <a:solidFill>
                <a:schemeClr val="tx1"/>
              </a:solidFill>
              <a:latin typeface="Gill Sans MT"/>
              <a:cs typeface="Calibri"/>
            </a:endParaRPr>
          </a:p>
        </p:txBody>
      </p:sp>
    </p:spTree>
    <p:extLst>
      <p:ext uri="{BB962C8B-B14F-4D97-AF65-F5344CB8AC3E}">
        <p14:creationId xmlns:p14="http://schemas.microsoft.com/office/powerpoint/2010/main" val="2977748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77AD9-4A70-676B-D872-9DF33D87F789}"/>
              </a:ext>
            </a:extLst>
          </p:cNvPr>
          <p:cNvSpPr>
            <a:spLocks noGrp="1"/>
          </p:cNvSpPr>
          <p:nvPr>
            <p:ph type="title"/>
          </p:nvPr>
        </p:nvSpPr>
        <p:spPr/>
        <p:txBody>
          <a:bodyPr>
            <a:normAutofit/>
          </a:bodyPr>
          <a:lstStyle/>
          <a:p>
            <a:r>
              <a:rPr lang="en-IN" sz="4000" b="0" u="sng">
                <a:latin typeface="Calibri"/>
                <a:ea typeface="맑은 고딕"/>
                <a:cs typeface="Calibri"/>
              </a:rPr>
              <a:t>Components</a:t>
            </a:r>
          </a:p>
        </p:txBody>
      </p:sp>
      <p:pic>
        <p:nvPicPr>
          <p:cNvPr id="5" name="Picture 5">
            <a:extLst>
              <a:ext uri="{FF2B5EF4-FFF2-40B4-BE49-F238E27FC236}">
                <a16:creationId xmlns:a16="http://schemas.microsoft.com/office/drawing/2014/main" id="{374BA135-F77F-AF63-D430-FEA9325EBF7F}"/>
              </a:ext>
            </a:extLst>
          </p:cNvPr>
          <p:cNvPicPr>
            <a:picLocks noGrp="1" noChangeAspect="1"/>
          </p:cNvPicPr>
          <p:nvPr>
            <p:ph idx="1"/>
          </p:nvPr>
        </p:nvPicPr>
        <p:blipFill>
          <a:blip r:embed="rId2"/>
          <a:stretch>
            <a:fillRect/>
          </a:stretch>
        </p:blipFill>
        <p:spPr>
          <a:xfrm>
            <a:off x="6425598" y="1296817"/>
            <a:ext cx="2438400" cy="2238375"/>
          </a:xfrm>
        </p:spPr>
      </p:pic>
      <p:sp>
        <p:nvSpPr>
          <p:cNvPr id="6" name="TextBox 5">
            <a:extLst>
              <a:ext uri="{FF2B5EF4-FFF2-40B4-BE49-F238E27FC236}">
                <a16:creationId xmlns:a16="http://schemas.microsoft.com/office/drawing/2014/main" id="{66F5CE66-13D2-25E1-4947-E1E49C774743}"/>
              </a:ext>
            </a:extLst>
          </p:cNvPr>
          <p:cNvSpPr txBox="1"/>
          <p:nvPr/>
        </p:nvSpPr>
        <p:spPr>
          <a:xfrm>
            <a:off x="138023" y="914400"/>
            <a:ext cx="6236896" cy="38189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spcBef>
                <a:spcPts val="1400"/>
              </a:spcBef>
              <a:spcAft>
                <a:spcPts val="500"/>
              </a:spcAft>
              <a:buFont typeface="Wingdings"/>
              <a:buChar char="v"/>
            </a:pPr>
            <a:r>
              <a:rPr lang="en-US" sz="2400" b="1" u="sng" dirty="0">
                <a:solidFill>
                  <a:schemeClr val="tx1">
                    <a:lumMod val="65000"/>
                    <a:lumOff val="35000"/>
                  </a:schemeClr>
                </a:solidFill>
                <a:latin typeface="Century Gothic"/>
                <a:cs typeface="Calibri"/>
              </a:rPr>
              <a:t>Arduino UNO </a:t>
            </a:r>
            <a:r>
              <a:rPr lang="en-US" sz="2400" b="1" dirty="0">
                <a:solidFill>
                  <a:schemeClr val="tx1">
                    <a:lumMod val="65000"/>
                    <a:lumOff val="35000"/>
                  </a:schemeClr>
                </a:solidFill>
                <a:latin typeface="Century Gothic"/>
                <a:cs typeface="Calibri"/>
              </a:rPr>
              <a:t> ​</a:t>
            </a:r>
            <a:endParaRPr lang="en-US" sz="2400" b="1">
              <a:solidFill>
                <a:schemeClr val="tx1">
                  <a:lumMod val="65000"/>
                  <a:lumOff val="35000"/>
                </a:schemeClr>
              </a:solidFill>
              <a:latin typeface="Century Gothic"/>
              <a:cs typeface="Calibri Light"/>
            </a:endParaRPr>
          </a:p>
          <a:p>
            <a:pPr lvl="1">
              <a:buChar char="•"/>
            </a:pPr>
            <a:r>
              <a:rPr lang="en-US" sz="2400" dirty="0">
                <a:solidFill>
                  <a:schemeClr val="tx1">
                    <a:lumMod val="65000"/>
                    <a:lumOff val="35000"/>
                  </a:schemeClr>
                </a:solidFill>
                <a:latin typeface="Gill Sans MT"/>
                <a:cs typeface="Calibri"/>
              </a:rPr>
              <a:t>T</a:t>
            </a:r>
            <a:r>
              <a:rPr lang="en-US" sz="2000" dirty="0">
                <a:solidFill>
                  <a:schemeClr val="tx1">
                    <a:lumMod val="65000"/>
                    <a:lumOff val="35000"/>
                  </a:schemeClr>
                </a:solidFill>
                <a:latin typeface="Gill Sans MT"/>
                <a:cs typeface="Calibri"/>
              </a:rPr>
              <a:t>he Arduino UNO R3 board </a:t>
            </a:r>
            <a:r>
              <a:rPr lang="en-US" altLang="en-US" sz="2000" dirty="0">
                <a:solidFill>
                  <a:schemeClr val="tx1">
                    <a:lumMod val="65000"/>
                    <a:lumOff val="35000"/>
                  </a:schemeClr>
                </a:solidFill>
                <a:latin typeface="Gill Sans MT"/>
                <a:cs typeface="Calibri"/>
              </a:rPr>
              <a:t>includes</a:t>
            </a:r>
            <a:r>
              <a:rPr lang="en-US" sz="2000" dirty="0">
                <a:solidFill>
                  <a:schemeClr val="tx1">
                    <a:lumMod val="65000"/>
                    <a:lumOff val="35000"/>
                  </a:schemeClr>
                </a:solidFill>
                <a:latin typeface="Gill Sans MT"/>
                <a:cs typeface="Calibri"/>
              </a:rPr>
              <a:t> the following specifications.​</a:t>
            </a:r>
          </a:p>
          <a:p>
            <a:pPr lvl="1">
              <a:buChar char="•"/>
            </a:pPr>
            <a:r>
              <a:rPr lang="en-US" sz="2000" dirty="0">
                <a:solidFill>
                  <a:schemeClr val="tx1">
                    <a:lumMod val="65000"/>
                    <a:lumOff val="35000"/>
                  </a:schemeClr>
                </a:solidFill>
                <a:latin typeface="Gill Sans MT"/>
                <a:cs typeface="Calibri"/>
              </a:rPr>
              <a:t>It is an ATmega328P based Microcontroller.​</a:t>
            </a:r>
          </a:p>
          <a:p>
            <a:pPr lvl="1">
              <a:buChar char="•"/>
            </a:pPr>
            <a:r>
              <a:rPr lang="en-US" sz="2000" dirty="0">
                <a:solidFill>
                  <a:schemeClr val="tx1">
                    <a:lumMod val="65000"/>
                    <a:lumOff val="35000"/>
                  </a:schemeClr>
                </a:solidFill>
                <a:latin typeface="Gill Sans MT"/>
                <a:cs typeface="Calibri"/>
              </a:rPr>
              <a:t>Digital input and output pins-14.​</a:t>
            </a:r>
          </a:p>
          <a:p>
            <a:pPr lvl="1">
              <a:buChar char="•"/>
            </a:pPr>
            <a:r>
              <a:rPr lang="en-US" sz="2000" dirty="0">
                <a:solidFill>
                  <a:schemeClr val="tx1">
                    <a:lumMod val="65000"/>
                    <a:lumOff val="35000"/>
                  </a:schemeClr>
                </a:solidFill>
                <a:latin typeface="Gill Sans MT"/>
                <a:cs typeface="Calibri"/>
              </a:rPr>
              <a:t>The Operating Voltage of the Arduino is 5V.​</a:t>
            </a:r>
          </a:p>
          <a:p>
            <a:pPr lvl="1">
              <a:buChar char="•"/>
            </a:pPr>
            <a:r>
              <a:rPr lang="en-US" sz="2000" dirty="0">
                <a:solidFill>
                  <a:schemeClr val="tx1">
                    <a:lumMod val="65000"/>
                    <a:lumOff val="35000"/>
                  </a:schemeClr>
                </a:solidFill>
                <a:latin typeface="Gill Sans MT"/>
                <a:cs typeface="Calibri"/>
              </a:rPr>
              <a:t>Analog I/P pins are 6.​</a:t>
            </a:r>
          </a:p>
          <a:p>
            <a:pPr lvl="1">
              <a:buChar char="•"/>
            </a:pPr>
            <a:r>
              <a:rPr lang="en-US" sz="2000" dirty="0">
                <a:solidFill>
                  <a:schemeClr val="tx1">
                    <a:lumMod val="65000"/>
                    <a:lumOff val="35000"/>
                  </a:schemeClr>
                </a:solidFill>
                <a:latin typeface="Gill Sans MT"/>
                <a:cs typeface="Calibri"/>
              </a:rPr>
              <a:t>Digital input &amp; output pins (PWM)-6​</a:t>
            </a:r>
            <a:endParaRPr lang="en-US" sz="2000">
              <a:solidFill>
                <a:schemeClr val="tx1">
                  <a:lumMod val="65000"/>
                  <a:lumOff val="35000"/>
                </a:schemeClr>
              </a:solidFill>
              <a:cs typeface="Calibri Light"/>
            </a:endParaRPr>
          </a:p>
          <a:p>
            <a:pPr lvl="1">
              <a:buChar char="•"/>
            </a:pPr>
            <a:r>
              <a:rPr lang="en-US" sz="2000" dirty="0">
                <a:solidFill>
                  <a:schemeClr val="tx1">
                    <a:lumMod val="65000"/>
                    <a:lumOff val="35000"/>
                  </a:schemeClr>
                </a:solidFill>
                <a:latin typeface="Gill Sans MT"/>
                <a:cs typeface="Calibri"/>
              </a:rPr>
              <a:t>Flash Memory: 32 KB of which 0.5 KB used by bootloader.</a:t>
            </a:r>
          </a:p>
          <a:p>
            <a:pPr lvl="1">
              <a:buChar char="•"/>
            </a:pPr>
            <a:r>
              <a:rPr lang="en-US" sz="2000" dirty="0">
                <a:solidFill>
                  <a:schemeClr val="tx1">
                    <a:lumMod val="65000"/>
                    <a:lumOff val="35000"/>
                  </a:schemeClr>
                </a:solidFill>
                <a:latin typeface="Gill Sans MT"/>
                <a:cs typeface="Calibri"/>
              </a:rPr>
              <a:t>Power Sources: DC Power Jack &amp; USB Por</a:t>
            </a:r>
            <a:r>
              <a:rPr lang="en-US" sz="2400" dirty="0">
                <a:solidFill>
                  <a:schemeClr val="tx1">
                    <a:lumMod val="65000"/>
                    <a:lumOff val="35000"/>
                  </a:schemeClr>
                </a:solidFill>
                <a:latin typeface="Gill Sans MT"/>
                <a:cs typeface="Calibri"/>
              </a:rPr>
              <a:t>t</a:t>
            </a:r>
          </a:p>
        </p:txBody>
      </p:sp>
      <p:pic>
        <p:nvPicPr>
          <p:cNvPr id="7" name="Picture 7">
            <a:extLst>
              <a:ext uri="{FF2B5EF4-FFF2-40B4-BE49-F238E27FC236}">
                <a16:creationId xmlns:a16="http://schemas.microsoft.com/office/drawing/2014/main" id="{65C583C9-1025-F5E0-28C0-00E7EBC96259}"/>
              </a:ext>
            </a:extLst>
          </p:cNvPr>
          <p:cNvPicPr>
            <a:picLocks noChangeAspect="1"/>
          </p:cNvPicPr>
          <p:nvPr/>
        </p:nvPicPr>
        <p:blipFill>
          <a:blip r:embed="rId3"/>
          <a:stretch>
            <a:fillRect/>
          </a:stretch>
        </p:blipFill>
        <p:spPr>
          <a:xfrm>
            <a:off x="6821248" y="4943835"/>
            <a:ext cx="2028825" cy="1657350"/>
          </a:xfrm>
          <a:prstGeom prst="rect">
            <a:avLst/>
          </a:prstGeom>
        </p:spPr>
      </p:pic>
      <p:sp>
        <p:nvSpPr>
          <p:cNvPr id="9" name="TextBox 8">
            <a:extLst>
              <a:ext uri="{FF2B5EF4-FFF2-40B4-BE49-F238E27FC236}">
                <a16:creationId xmlns:a16="http://schemas.microsoft.com/office/drawing/2014/main" id="{794B1AC4-A17F-6982-E119-52126592A523}"/>
              </a:ext>
            </a:extLst>
          </p:cNvPr>
          <p:cNvSpPr txBox="1"/>
          <p:nvPr/>
        </p:nvSpPr>
        <p:spPr>
          <a:xfrm>
            <a:off x="181156" y="4724400"/>
            <a:ext cx="6193765" cy="20646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spcBef>
                <a:spcPts val="1400"/>
              </a:spcBef>
              <a:spcAft>
                <a:spcPts val="500"/>
              </a:spcAft>
              <a:buFont typeface="Wingdings"/>
              <a:buChar char="v"/>
            </a:pPr>
            <a:r>
              <a:rPr lang="en-IN" sz="2400" b="1" u="sng" dirty="0">
                <a:solidFill>
                  <a:schemeClr val="tx1">
                    <a:lumMod val="65000"/>
                    <a:lumOff val="35000"/>
                  </a:schemeClr>
                </a:solidFill>
                <a:latin typeface="Century Gothic"/>
                <a:cs typeface="Calibri"/>
              </a:rPr>
              <a:t>20*4 LCD Display </a:t>
            </a:r>
            <a:r>
              <a:rPr lang="en-US" sz="2400" b="1" u="sng" dirty="0">
                <a:solidFill>
                  <a:schemeClr val="tx1">
                    <a:lumMod val="65000"/>
                    <a:lumOff val="35000"/>
                  </a:schemeClr>
                </a:solidFill>
                <a:latin typeface="Century Gothic"/>
                <a:cs typeface="Calibri"/>
              </a:rPr>
              <a:t>​</a:t>
            </a:r>
            <a:endParaRPr lang="en-US" sz="2400" u="sng">
              <a:solidFill>
                <a:schemeClr val="tx1">
                  <a:lumMod val="65000"/>
                  <a:lumOff val="35000"/>
                </a:schemeClr>
              </a:solidFill>
              <a:cs typeface="Calibri Light"/>
            </a:endParaRPr>
          </a:p>
          <a:p>
            <a:pPr lvl="1" indent="-285750">
              <a:buFontTx/>
              <a:buChar char="•"/>
            </a:pPr>
            <a:r>
              <a:rPr lang="en-US" sz="2000" dirty="0">
                <a:solidFill>
                  <a:schemeClr val="tx1">
                    <a:lumMod val="65000"/>
                    <a:lumOff val="35000"/>
                  </a:schemeClr>
                </a:solidFill>
                <a:latin typeface="Gill Sans MT"/>
                <a:cs typeface="Calibri"/>
              </a:rPr>
              <a:t>It is a 20 character x 4 line Blue LCD.​</a:t>
            </a:r>
          </a:p>
          <a:p>
            <a:pPr lvl="1" indent="-285750">
              <a:buFontTx/>
              <a:buChar char="•"/>
            </a:pPr>
            <a:r>
              <a:rPr lang="en-US" sz="2000" dirty="0">
                <a:solidFill>
                  <a:schemeClr val="tx1">
                    <a:lumMod val="65000"/>
                    <a:lumOff val="35000"/>
                  </a:schemeClr>
                </a:solidFill>
                <a:latin typeface="Gill Sans MT"/>
                <a:cs typeface="Calibri"/>
              </a:rPr>
              <a:t>In this we have 4-bit and 8-bit parallel interface.​</a:t>
            </a:r>
          </a:p>
          <a:p>
            <a:pPr lvl="1" indent="-285750">
              <a:buFontTx/>
              <a:buChar char="•"/>
            </a:pPr>
            <a:r>
              <a:rPr lang="en-US" sz="2000" dirty="0">
                <a:solidFill>
                  <a:schemeClr val="tx1">
                    <a:lumMod val="65000"/>
                    <a:lumOff val="35000"/>
                  </a:schemeClr>
                </a:solidFill>
                <a:latin typeface="Gill Sans MT"/>
                <a:cs typeface="Calibri"/>
              </a:rPr>
              <a:t>It operates on 5V power supply.​</a:t>
            </a:r>
          </a:p>
          <a:p>
            <a:pPr lvl="1" indent="-285750">
              <a:buFontTx/>
              <a:buChar char="•"/>
            </a:pPr>
            <a:r>
              <a:rPr lang="en-US" sz="2000" dirty="0">
                <a:solidFill>
                  <a:schemeClr val="tx1">
                    <a:lumMod val="65000"/>
                    <a:lumOff val="35000"/>
                  </a:schemeClr>
                </a:solidFill>
                <a:latin typeface="Gill Sans MT"/>
                <a:cs typeface="Calibri"/>
              </a:rPr>
              <a:t>1x16 Male header strip through which use to connect with peripheral devices.​</a:t>
            </a:r>
          </a:p>
        </p:txBody>
      </p:sp>
    </p:spTree>
    <p:extLst>
      <p:ext uri="{BB962C8B-B14F-4D97-AF65-F5344CB8AC3E}">
        <p14:creationId xmlns:p14="http://schemas.microsoft.com/office/powerpoint/2010/main" val="2059124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A0390-EC71-606A-2731-6DBFD941B0A3}"/>
              </a:ext>
            </a:extLst>
          </p:cNvPr>
          <p:cNvSpPr>
            <a:spLocks noGrp="1"/>
          </p:cNvSpPr>
          <p:nvPr>
            <p:ph type="title"/>
          </p:nvPr>
        </p:nvSpPr>
        <p:spPr/>
        <p:txBody>
          <a:bodyPr/>
          <a:lstStyle/>
          <a:p>
            <a:r>
              <a:rPr lang="en-US" altLang="en-US" sz="4000" b="0">
                <a:latin typeface="Calibri"/>
                <a:ea typeface="맑은 고딕"/>
                <a:cs typeface="Calibri"/>
              </a:rPr>
              <a:t>Continue</a:t>
            </a:r>
            <a:r>
              <a:rPr lang="en-US" sz="4000" b="0">
                <a:ea typeface="맑은 고딕"/>
                <a:cs typeface="Calibri"/>
              </a:rPr>
              <a:t>...</a:t>
            </a:r>
            <a:endParaRPr lang="en-US">
              <a:cs typeface="Calibri"/>
            </a:endParaRPr>
          </a:p>
        </p:txBody>
      </p:sp>
      <p:pic>
        <p:nvPicPr>
          <p:cNvPr id="4" name="Picture 4" descr="Graphical user interface&#10;&#10;Description automatically generated">
            <a:extLst>
              <a:ext uri="{FF2B5EF4-FFF2-40B4-BE49-F238E27FC236}">
                <a16:creationId xmlns:a16="http://schemas.microsoft.com/office/drawing/2014/main" id="{6049798C-7FC2-DDC7-D0EB-EA6553E69790}"/>
              </a:ext>
            </a:extLst>
          </p:cNvPr>
          <p:cNvPicPr>
            <a:picLocks noGrp="1" noChangeAspect="1"/>
          </p:cNvPicPr>
          <p:nvPr>
            <p:ph idx="1"/>
          </p:nvPr>
        </p:nvPicPr>
        <p:blipFill>
          <a:blip r:embed="rId2"/>
          <a:stretch>
            <a:fillRect/>
          </a:stretch>
        </p:blipFill>
        <p:spPr>
          <a:xfrm>
            <a:off x="5862185" y="1610153"/>
            <a:ext cx="3105150" cy="1295400"/>
          </a:xfrm>
        </p:spPr>
      </p:pic>
      <p:sp>
        <p:nvSpPr>
          <p:cNvPr id="5" name="TextBox 4">
            <a:extLst>
              <a:ext uri="{FF2B5EF4-FFF2-40B4-BE49-F238E27FC236}">
                <a16:creationId xmlns:a16="http://schemas.microsoft.com/office/drawing/2014/main" id="{7A7DDDF3-2267-9867-ECB4-F150B40D5BDD}"/>
              </a:ext>
            </a:extLst>
          </p:cNvPr>
          <p:cNvSpPr txBox="1"/>
          <p:nvPr/>
        </p:nvSpPr>
        <p:spPr>
          <a:xfrm>
            <a:off x="181155" y="1115683"/>
            <a:ext cx="5532407" cy="2680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lvl="1" indent="-342900">
              <a:spcBef>
                <a:spcPts val="1400"/>
              </a:spcBef>
              <a:spcAft>
                <a:spcPts val="500"/>
              </a:spcAft>
              <a:buFont typeface="Wingdings"/>
              <a:buChar char="v"/>
            </a:pPr>
            <a:r>
              <a:rPr lang="en-IN" sz="2400" b="1" u="sng" dirty="0">
                <a:solidFill>
                  <a:schemeClr val="tx1">
                    <a:lumMod val="65000"/>
                    <a:lumOff val="35000"/>
                  </a:schemeClr>
                </a:solidFill>
                <a:latin typeface="Century Gothic"/>
                <a:cs typeface="Calibri"/>
              </a:rPr>
              <a:t>I2C LCD Module  </a:t>
            </a:r>
            <a:r>
              <a:rPr lang="en-IN" sz="2000" u="sng" dirty="0">
                <a:solidFill>
                  <a:schemeClr val="tx1">
                    <a:lumMod val="65000"/>
                    <a:lumOff val="35000"/>
                  </a:schemeClr>
                </a:solidFill>
                <a:latin typeface="Gill Sans MT"/>
                <a:cs typeface="Calibri"/>
              </a:rPr>
              <a:t> </a:t>
            </a:r>
            <a:r>
              <a:rPr lang="en-US" sz="2000" u="sng" dirty="0">
                <a:solidFill>
                  <a:schemeClr val="tx1">
                    <a:lumMod val="65000"/>
                    <a:lumOff val="35000"/>
                  </a:schemeClr>
                </a:solidFill>
                <a:latin typeface="Gill Sans MT"/>
                <a:cs typeface="Calibri"/>
              </a:rPr>
              <a:t>​</a:t>
            </a:r>
            <a:endParaRPr lang="en-US" u="sng" dirty="0">
              <a:solidFill>
                <a:schemeClr val="tx1">
                  <a:lumMod val="65000"/>
                  <a:lumOff val="35000"/>
                </a:schemeClr>
              </a:solidFill>
              <a:cs typeface="Calibri Light"/>
            </a:endParaRPr>
          </a:p>
          <a:p>
            <a:pPr lvl="1" indent="-285750">
              <a:buChar char="•"/>
            </a:pPr>
            <a:r>
              <a:rPr lang="en-US" sz="2000" dirty="0">
                <a:solidFill>
                  <a:schemeClr val="tx1">
                    <a:lumMod val="65000"/>
                    <a:lumOff val="35000"/>
                  </a:schemeClr>
                </a:solidFill>
                <a:latin typeface="Gill Sans MT"/>
                <a:cs typeface="Calibri"/>
              </a:rPr>
              <a:t>Adjustable backlight intensity and contrast 5V operation​.</a:t>
            </a:r>
          </a:p>
          <a:p>
            <a:pPr lvl="1" indent="-285750">
              <a:buChar char="•"/>
            </a:pPr>
            <a:r>
              <a:rPr lang="en-US" sz="2000" dirty="0">
                <a:solidFill>
                  <a:schemeClr val="tx1">
                    <a:lumMod val="65000"/>
                    <a:lumOff val="35000"/>
                  </a:schemeClr>
                </a:solidFill>
                <a:latin typeface="Gill Sans MT"/>
                <a:cs typeface="Calibri"/>
              </a:rPr>
              <a:t>I2C Module has a inbuilt I2C chip that converts I2C serial data to parallel data for the LCD display. ​</a:t>
            </a:r>
          </a:p>
          <a:p>
            <a:pPr lvl="1" indent="-285750">
              <a:buChar char="•"/>
            </a:pPr>
            <a:r>
              <a:rPr lang="en-US" sz="2000" dirty="0">
                <a:solidFill>
                  <a:schemeClr val="tx1">
                    <a:lumMod val="65000"/>
                    <a:lumOff val="35000"/>
                  </a:schemeClr>
                </a:solidFill>
                <a:latin typeface="Gill Sans MT"/>
                <a:cs typeface="Calibri"/>
              </a:rPr>
              <a:t>Where I2C stands for Inter-Integrated Circuit.​</a:t>
            </a:r>
          </a:p>
          <a:p>
            <a:pPr lvl="1" indent="-285750">
              <a:buChar char="•"/>
            </a:pPr>
            <a:r>
              <a:rPr lang="en-US" sz="2000" dirty="0">
                <a:solidFill>
                  <a:schemeClr val="tx1">
                    <a:lumMod val="65000"/>
                    <a:lumOff val="35000"/>
                  </a:schemeClr>
                </a:solidFill>
                <a:latin typeface="Gill Sans MT"/>
                <a:cs typeface="Calibri"/>
              </a:rPr>
              <a:t>It operates on 5V.​</a:t>
            </a:r>
          </a:p>
        </p:txBody>
      </p:sp>
      <p:pic>
        <p:nvPicPr>
          <p:cNvPr id="7" name="Picture 7" descr="A picture containing electronics, circuit&#10;&#10;Description automatically generated">
            <a:extLst>
              <a:ext uri="{FF2B5EF4-FFF2-40B4-BE49-F238E27FC236}">
                <a16:creationId xmlns:a16="http://schemas.microsoft.com/office/drawing/2014/main" id="{5B20D463-06B4-412B-4E9B-9F2E4ED22487}"/>
              </a:ext>
            </a:extLst>
          </p:cNvPr>
          <p:cNvPicPr>
            <a:picLocks noChangeAspect="1"/>
          </p:cNvPicPr>
          <p:nvPr/>
        </p:nvPicPr>
        <p:blipFill>
          <a:blip r:embed="rId3"/>
          <a:stretch>
            <a:fillRect/>
          </a:stretch>
        </p:blipFill>
        <p:spPr>
          <a:xfrm>
            <a:off x="6821248" y="3895186"/>
            <a:ext cx="2028825" cy="1943100"/>
          </a:xfrm>
          <a:prstGeom prst="rect">
            <a:avLst/>
          </a:prstGeom>
        </p:spPr>
      </p:pic>
      <p:sp>
        <p:nvSpPr>
          <p:cNvPr id="9" name="TextBox 8">
            <a:extLst>
              <a:ext uri="{FF2B5EF4-FFF2-40B4-BE49-F238E27FC236}">
                <a16:creationId xmlns:a16="http://schemas.microsoft.com/office/drawing/2014/main" id="{D2069713-E771-3E07-0D70-00E438FBE73B}"/>
              </a:ext>
            </a:extLst>
          </p:cNvPr>
          <p:cNvSpPr txBox="1"/>
          <p:nvPr/>
        </p:nvSpPr>
        <p:spPr>
          <a:xfrm>
            <a:off x="181155" y="3789871"/>
            <a:ext cx="5762445"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indent="-285750">
              <a:buChar char="•"/>
            </a:pPr>
            <a:r>
              <a:rPr lang="en-US" sz="2400" b="1" u="sng" dirty="0">
                <a:solidFill>
                  <a:schemeClr val="tx1">
                    <a:lumMod val="65000"/>
                    <a:lumOff val="35000"/>
                  </a:schemeClr>
                </a:solidFill>
                <a:latin typeface="Century Gothic"/>
                <a:cs typeface="Calibri"/>
              </a:rPr>
              <a:t>IR Sensor module</a:t>
            </a:r>
            <a:r>
              <a:rPr lang="en-US" sz="2000" u="sng" dirty="0">
                <a:solidFill>
                  <a:schemeClr val="tx1">
                    <a:lumMod val="65000"/>
                    <a:lumOff val="35000"/>
                  </a:schemeClr>
                </a:solidFill>
                <a:latin typeface="Gill Sans MT"/>
                <a:cs typeface="Calibri"/>
              </a:rPr>
              <a:t>​</a:t>
            </a:r>
          </a:p>
          <a:p>
            <a:pPr lvl="1" indent="-285750">
              <a:buChar char="•"/>
            </a:pPr>
            <a:r>
              <a:rPr lang="en-IN" sz="2000" dirty="0">
                <a:solidFill>
                  <a:schemeClr val="tx1">
                    <a:lumMod val="65000"/>
                    <a:lumOff val="35000"/>
                  </a:schemeClr>
                </a:solidFill>
                <a:latin typeface="Gill Sans MT"/>
                <a:cs typeface="Calibri"/>
              </a:rPr>
              <a:t> </a:t>
            </a:r>
            <a:r>
              <a:rPr lang="en-US" sz="2000" dirty="0">
                <a:solidFill>
                  <a:schemeClr val="tx1">
                    <a:lumMod val="65000"/>
                    <a:lumOff val="35000"/>
                  </a:schemeClr>
                </a:solidFill>
                <a:latin typeface="Gill Sans MT"/>
                <a:cs typeface="Calibri"/>
              </a:rPr>
              <a:t>IR sensor consist of IR transmitter and receiver.​</a:t>
            </a:r>
          </a:p>
          <a:p>
            <a:pPr lvl="1" indent="-285750">
              <a:buChar char="•"/>
            </a:pPr>
            <a:r>
              <a:rPr lang="en-US" sz="2000" dirty="0">
                <a:solidFill>
                  <a:schemeClr val="tx1">
                    <a:lumMod val="65000"/>
                    <a:lumOff val="35000"/>
                  </a:schemeClr>
                </a:solidFill>
                <a:latin typeface="Gill Sans MT"/>
                <a:cs typeface="Calibri"/>
              </a:rPr>
              <a:t>An infrared sensor is an electronic device, that emits in order to sense some aspects of the surroundings.​</a:t>
            </a:r>
          </a:p>
          <a:p>
            <a:pPr lvl="1" indent="-285750">
              <a:buChar char="•"/>
            </a:pPr>
            <a:r>
              <a:rPr lang="en-US" sz="2000" dirty="0">
                <a:solidFill>
                  <a:schemeClr val="tx1">
                    <a:lumMod val="65000"/>
                    <a:lumOff val="35000"/>
                  </a:schemeClr>
                </a:solidFill>
                <a:latin typeface="Gill Sans MT"/>
                <a:cs typeface="Calibri"/>
              </a:rPr>
              <a:t>The operating voltage is 5VDC.​</a:t>
            </a:r>
          </a:p>
          <a:p>
            <a:pPr lvl="1" indent="-285750">
              <a:buChar char="•"/>
            </a:pPr>
            <a:r>
              <a:rPr lang="en-US" sz="2000" dirty="0">
                <a:solidFill>
                  <a:schemeClr val="tx1">
                    <a:lumMod val="65000"/>
                    <a:lumOff val="35000"/>
                  </a:schemeClr>
                </a:solidFill>
                <a:latin typeface="Gill Sans MT"/>
                <a:cs typeface="Calibri"/>
              </a:rPr>
              <a:t>I/O pins – 3.3V &amp; 5V.​</a:t>
            </a:r>
          </a:p>
          <a:p>
            <a:pPr lvl="1" indent="-285750">
              <a:buChar char="•"/>
            </a:pPr>
            <a:r>
              <a:rPr lang="en-US" sz="2000" dirty="0">
                <a:solidFill>
                  <a:schemeClr val="tx1">
                    <a:lumMod val="65000"/>
                    <a:lumOff val="35000"/>
                  </a:schemeClr>
                </a:solidFill>
                <a:latin typeface="Gill Sans MT"/>
                <a:cs typeface="Calibri"/>
              </a:rPr>
              <a:t>The supply current is 20mA. ​</a:t>
            </a:r>
          </a:p>
          <a:p>
            <a:pPr lvl="1" indent="-285750">
              <a:buChar char="•"/>
            </a:pPr>
            <a:r>
              <a:rPr lang="en-US" sz="2000" dirty="0">
                <a:solidFill>
                  <a:schemeClr val="tx1">
                    <a:lumMod val="65000"/>
                    <a:lumOff val="35000"/>
                  </a:schemeClr>
                </a:solidFill>
                <a:latin typeface="Gill Sans MT"/>
                <a:cs typeface="Calibri"/>
              </a:rPr>
              <a:t>The range is up to 20 centimeter.​</a:t>
            </a:r>
          </a:p>
        </p:txBody>
      </p:sp>
    </p:spTree>
    <p:extLst>
      <p:ext uri="{BB962C8B-B14F-4D97-AF65-F5344CB8AC3E}">
        <p14:creationId xmlns:p14="http://schemas.microsoft.com/office/powerpoint/2010/main" val="3342742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7546-5A5D-2984-6067-CE6CD1316E8E}"/>
              </a:ext>
            </a:extLst>
          </p:cNvPr>
          <p:cNvSpPr>
            <a:spLocks noGrp="1"/>
          </p:cNvSpPr>
          <p:nvPr>
            <p:ph type="title"/>
          </p:nvPr>
        </p:nvSpPr>
        <p:spPr/>
        <p:txBody>
          <a:bodyPr/>
          <a:lstStyle/>
          <a:p>
            <a:r>
              <a:rPr lang="en-US" altLang="en-US" sz="4000" b="0">
                <a:latin typeface="Calibri"/>
                <a:ea typeface="맑은 고딕"/>
                <a:cs typeface="Calibri"/>
              </a:rPr>
              <a:t>Continue...</a:t>
            </a:r>
            <a:endParaRPr lang="en-US">
              <a:cs typeface="Calibri"/>
            </a:endParaRPr>
          </a:p>
        </p:txBody>
      </p:sp>
      <p:pic>
        <p:nvPicPr>
          <p:cNvPr id="4" name="Picture 4" descr="A picture containing text&#10;&#10;Description automatically generated">
            <a:extLst>
              <a:ext uri="{FF2B5EF4-FFF2-40B4-BE49-F238E27FC236}">
                <a16:creationId xmlns:a16="http://schemas.microsoft.com/office/drawing/2014/main" id="{EBE70923-AD47-4A9D-F251-6B10D4D1C9BC}"/>
              </a:ext>
            </a:extLst>
          </p:cNvPr>
          <p:cNvPicPr>
            <a:picLocks noGrp="1" noChangeAspect="1"/>
          </p:cNvPicPr>
          <p:nvPr>
            <p:ph idx="1"/>
          </p:nvPr>
        </p:nvPicPr>
        <p:blipFill>
          <a:blip r:embed="rId2"/>
          <a:stretch>
            <a:fillRect/>
          </a:stretch>
        </p:blipFill>
        <p:spPr>
          <a:xfrm>
            <a:off x="5957614" y="1129680"/>
            <a:ext cx="2971800" cy="2428875"/>
          </a:xfrm>
        </p:spPr>
      </p:pic>
      <p:sp>
        <p:nvSpPr>
          <p:cNvPr id="6" name="TextBox 5">
            <a:extLst>
              <a:ext uri="{FF2B5EF4-FFF2-40B4-BE49-F238E27FC236}">
                <a16:creationId xmlns:a16="http://schemas.microsoft.com/office/drawing/2014/main" id="{FA67F646-97E3-7CAC-B432-1198CE5D75CC}"/>
              </a:ext>
            </a:extLst>
          </p:cNvPr>
          <p:cNvSpPr txBox="1"/>
          <p:nvPr/>
        </p:nvSpPr>
        <p:spPr>
          <a:xfrm>
            <a:off x="51759" y="1130060"/>
            <a:ext cx="5474898" cy="2372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lvl="1" indent="-342900">
              <a:spcBef>
                <a:spcPts val="1400"/>
              </a:spcBef>
              <a:spcAft>
                <a:spcPts val="500"/>
              </a:spcAft>
              <a:buFont typeface="Wingdings"/>
              <a:buChar char="v"/>
            </a:pPr>
            <a:r>
              <a:rPr lang="en-US" sz="2400" b="1" u="sng" dirty="0">
                <a:solidFill>
                  <a:schemeClr val="tx1">
                    <a:lumMod val="65000"/>
                    <a:lumOff val="35000"/>
                  </a:schemeClr>
                </a:solidFill>
                <a:latin typeface="Century Gothic"/>
                <a:cs typeface="Calibri"/>
              </a:rPr>
              <a:t>Mini Servo Motor SG-90</a:t>
            </a:r>
            <a:endParaRPr lang="en-US" u="sng" dirty="0">
              <a:solidFill>
                <a:schemeClr val="tx1">
                  <a:lumMod val="65000"/>
                  <a:lumOff val="35000"/>
                </a:schemeClr>
              </a:solidFill>
              <a:cs typeface="Calibri Light"/>
            </a:endParaRPr>
          </a:p>
          <a:p>
            <a:pPr lvl="1" indent="-285750">
              <a:buChar char="•"/>
            </a:pPr>
            <a:r>
              <a:rPr lang="en-US" sz="2000" dirty="0">
                <a:solidFill>
                  <a:schemeClr val="tx1">
                    <a:lumMod val="65000"/>
                    <a:lumOff val="35000"/>
                  </a:schemeClr>
                </a:solidFill>
                <a:latin typeface="Gill Sans MT"/>
                <a:cs typeface="Calibri"/>
              </a:rPr>
              <a:t>It is very small micro size.​</a:t>
            </a:r>
            <a:endParaRPr lang="en-US" sz="2000" dirty="0">
              <a:solidFill>
                <a:schemeClr val="tx1">
                  <a:lumMod val="65000"/>
                  <a:lumOff val="35000"/>
                </a:schemeClr>
              </a:solidFill>
              <a:latin typeface="Gill Sans MT"/>
              <a:cs typeface="Calibri Light"/>
            </a:endParaRPr>
          </a:p>
          <a:p>
            <a:pPr lvl="1" indent="-285750">
              <a:buChar char="•"/>
            </a:pPr>
            <a:r>
              <a:rPr lang="en-US" sz="2000" dirty="0">
                <a:solidFill>
                  <a:schemeClr val="tx1">
                    <a:lumMod val="65000"/>
                    <a:lumOff val="35000"/>
                  </a:schemeClr>
                </a:solidFill>
                <a:latin typeface="Gill Sans MT"/>
                <a:cs typeface="Calibri"/>
              </a:rPr>
              <a:t>Can lift 3.75lb positioned 1cm from center of shaft.​</a:t>
            </a:r>
            <a:endParaRPr lang="en-US" dirty="0"/>
          </a:p>
          <a:p>
            <a:pPr lvl="1" indent="-285750">
              <a:buChar char="•"/>
            </a:pPr>
            <a:r>
              <a:rPr lang="en-US" sz="2000" dirty="0">
                <a:solidFill>
                  <a:schemeClr val="tx1">
                    <a:lumMod val="65000"/>
                    <a:lumOff val="35000"/>
                  </a:schemeClr>
                </a:solidFill>
                <a:latin typeface="Gill Sans MT"/>
                <a:cs typeface="Calibri"/>
              </a:rPr>
              <a:t>It have 180 degree rotation.​</a:t>
            </a:r>
            <a:endParaRPr lang="en-US" dirty="0"/>
          </a:p>
          <a:p>
            <a:pPr lvl="1" indent="-285750">
              <a:buChar char="•"/>
            </a:pPr>
            <a:r>
              <a:rPr lang="en-US" sz="2000" dirty="0">
                <a:solidFill>
                  <a:schemeClr val="tx1">
                    <a:lumMod val="65000"/>
                    <a:lumOff val="35000"/>
                  </a:schemeClr>
                </a:solidFill>
                <a:latin typeface="Gill Sans MT"/>
                <a:cs typeface="Calibri"/>
              </a:rPr>
              <a:t>Analog drive circuitry.​</a:t>
            </a:r>
            <a:endParaRPr lang="en-US" dirty="0"/>
          </a:p>
          <a:p>
            <a:pPr lvl="1" indent="-285750">
              <a:buChar char="•"/>
            </a:pPr>
            <a:r>
              <a:rPr lang="en-US" sz="2000" dirty="0">
                <a:solidFill>
                  <a:schemeClr val="tx1">
                    <a:lumMod val="65000"/>
                    <a:lumOff val="35000"/>
                  </a:schemeClr>
                </a:solidFill>
                <a:latin typeface="Gill Sans MT"/>
                <a:cs typeface="Calibri"/>
              </a:rPr>
              <a:t>It is low cost device.</a:t>
            </a:r>
            <a:endParaRPr lang="en-US" sz="2000" dirty="0">
              <a:solidFill>
                <a:schemeClr val="tx1">
                  <a:lumMod val="65000"/>
                  <a:lumOff val="35000"/>
                </a:schemeClr>
              </a:solidFill>
              <a:latin typeface="Century Gothic"/>
              <a:cs typeface="Arial"/>
            </a:endParaRPr>
          </a:p>
        </p:txBody>
      </p:sp>
    </p:spTree>
    <p:extLst>
      <p:ext uri="{BB962C8B-B14F-4D97-AF65-F5344CB8AC3E}">
        <p14:creationId xmlns:p14="http://schemas.microsoft.com/office/powerpoint/2010/main" val="143761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BC3A8-7036-259E-650B-1A6596F4C024}"/>
              </a:ext>
            </a:extLst>
          </p:cNvPr>
          <p:cNvSpPr>
            <a:spLocks noGrp="1"/>
          </p:cNvSpPr>
          <p:nvPr>
            <p:ph type="title"/>
          </p:nvPr>
        </p:nvSpPr>
        <p:spPr/>
        <p:txBody>
          <a:bodyPr>
            <a:normAutofit/>
          </a:bodyPr>
          <a:lstStyle/>
          <a:p>
            <a:r>
              <a:rPr lang="en-IN" sz="4000" u="sng" dirty="0"/>
              <a:t>Project Details</a:t>
            </a:r>
          </a:p>
        </p:txBody>
      </p:sp>
      <p:sp>
        <p:nvSpPr>
          <p:cNvPr id="3" name="Content Placeholder 2">
            <a:extLst>
              <a:ext uri="{FF2B5EF4-FFF2-40B4-BE49-F238E27FC236}">
                <a16:creationId xmlns:a16="http://schemas.microsoft.com/office/drawing/2014/main" id="{5B3A05DC-B388-4BA3-85B3-A9371A97DFF2}"/>
              </a:ext>
            </a:extLst>
          </p:cNvPr>
          <p:cNvSpPr>
            <a:spLocks noGrp="1"/>
          </p:cNvSpPr>
          <p:nvPr>
            <p:ph idx="1"/>
          </p:nvPr>
        </p:nvSpPr>
        <p:spPr>
          <a:xfrm>
            <a:off x="370737" y="1199388"/>
            <a:ext cx="8402525" cy="5205182"/>
          </a:xfrm>
        </p:spPr>
        <p:txBody>
          <a:bodyPr>
            <a:normAutofit lnSpcReduction="10000"/>
          </a:bodyP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cs typeface="Times New Roman" panose="02020603050405020304" pitchFamily="18" charset="0"/>
              </a:rPr>
              <a:t>This “Smart parking management system” project consists of </a:t>
            </a:r>
            <a:r>
              <a:rPr kumimoji="0" lang="en-US" altLang="en-US" sz="2000" b="0" i="0" u="none" strike="noStrike" kern="1200" cap="none" spc="0" normalizeH="0" baseline="0" noProof="0" dirty="0">
                <a:ln>
                  <a:noFill/>
                </a:ln>
                <a:solidFill>
                  <a:schemeClr val="tx1"/>
                </a:solidFill>
                <a:effectLst/>
                <a:uLnTx/>
                <a:uFillTx/>
                <a:latin typeface="Gill Sans MT" panose="020B0502020104020203"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Arduino</a:t>
            </a:r>
            <a:r>
              <a:rPr kumimoji="0" lang="en-US" altLang="en-US" sz="2000" b="0" i="0" u="none" strike="noStrike" kern="1200" cap="none" spc="0" normalizeH="0" baseline="0" noProof="0" dirty="0">
                <a:ln>
                  <a:noFill/>
                </a:ln>
                <a:solidFill>
                  <a:schemeClr val="tx1"/>
                </a:solidFill>
                <a:effectLst/>
                <a:uLnTx/>
                <a:uFillTx/>
                <a:latin typeface="Gill Sans MT" panose="020B0502020104020203" pitchFamily="34" charset="0"/>
                <a:cs typeface="Times New Roman" panose="02020603050405020304" pitchFamily="18" charset="0"/>
              </a:rPr>
              <a:t>, </a:t>
            </a:r>
            <a:r>
              <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cs typeface="Times New Roman" panose="02020603050405020304" pitchFamily="18" charset="0"/>
              </a:rPr>
              <a:t>six</a:t>
            </a:r>
            <a:r>
              <a:rPr kumimoji="0" lang="en-US" altLang="en-US" sz="2000" b="0" i="0" u="none" strike="noStrike" kern="1200" cap="none" spc="0" normalizeH="0" baseline="0" noProof="0" dirty="0">
                <a:ln>
                  <a:noFill/>
                </a:ln>
                <a:solidFill>
                  <a:schemeClr val="tx1"/>
                </a:solidFill>
                <a:effectLst/>
                <a:uLnTx/>
                <a:uFillTx/>
                <a:latin typeface="Gill Sans MT" panose="020B0502020104020203" pitchFamily="34" charset="0"/>
                <a:cs typeface="Times New Roman" panose="02020603050405020304" pitchFamily="18" charset="0"/>
              </a:rPr>
              <a:t> </a:t>
            </a:r>
            <a:r>
              <a:rPr kumimoji="0" lang="en-US" altLang="en-US" sz="2000" b="0" i="0" u="none" strike="noStrike" kern="1200" cap="none" spc="0" normalizeH="0" baseline="0" noProof="0" dirty="0">
                <a:ln>
                  <a:noFill/>
                </a:ln>
                <a:solidFill>
                  <a:schemeClr val="tx1"/>
                </a:solidFill>
                <a:effectLst/>
                <a:uLnTx/>
                <a:uFillTx/>
                <a:latin typeface="Gill Sans MT" panose="020B0502020104020203"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IR sensors</a:t>
            </a:r>
            <a:r>
              <a:rPr kumimoji="0" lang="en-US" altLang="en-US" sz="2000" b="0" i="0" u="none" strike="noStrike" kern="1200" cap="none" spc="0" normalizeH="0" baseline="0" noProof="0" dirty="0">
                <a:ln>
                  <a:noFill/>
                </a:ln>
                <a:solidFill>
                  <a:schemeClr val="tx1"/>
                </a:solidFill>
                <a:effectLst/>
                <a:uLnTx/>
                <a:uFillTx/>
                <a:latin typeface="Gill Sans MT" panose="020B0502020104020203" pitchFamily="34" charset="0"/>
                <a:cs typeface="Times New Roman" panose="02020603050405020304" pitchFamily="18" charset="0"/>
              </a:rPr>
              <a:t>,</a:t>
            </a:r>
            <a:r>
              <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cs typeface="Times New Roman" panose="02020603050405020304" pitchFamily="18" charset="0"/>
              </a:rPr>
              <a:t> one servo motor, and one</a:t>
            </a:r>
            <a:r>
              <a:rPr kumimoji="0" lang="en-US" altLang="en-US" sz="2000" b="0" i="0" u="none" strike="noStrike" kern="1200" cap="none" spc="0" normalizeH="0" baseline="0" noProof="0" dirty="0">
                <a:ln>
                  <a:noFill/>
                </a:ln>
                <a:solidFill>
                  <a:schemeClr val="tx1"/>
                </a:solidFill>
                <a:effectLst/>
                <a:uLnTx/>
                <a:uFillTx/>
                <a:latin typeface="Gill Sans MT" panose="020B0502020104020203" pitchFamily="34" charset="0"/>
                <a:cs typeface="Times New Roman" panose="02020603050405020304" pitchFamily="18" charset="0"/>
              </a:rPr>
              <a:t> </a:t>
            </a:r>
            <a:r>
              <a:rPr kumimoji="0" lang="en-US" altLang="en-US" sz="2000" b="0" i="0" u="none" strike="noStrike" kern="1200" cap="none" spc="0" normalizeH="0" baseline="0" noProof="0" dirty="0">
                <a:ln>
                  <a:noFill/>
                </a:ln>
                <a:solidFill>
                  <a:schemeClr val="tx1"/>
                </a:solidFill>
                <a:effectLst/>
                <a:uLnTx/>
                <a:uFillTx/>
                <a:latin typeface="Gill Sans MT" panose="020B0502020104020203"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LCD display</a:t>
            </a:r>
            <a:r>
              <a:rPr kumimoji="0" lang="en-US" altLang="en-US" sz="2000" b="0" i="0" u="none" strike="noStrike" kern="1200" cap="none" spc="0" normalizeH="0" baseline="0" noProof="0" dirty="0">
                <a:ln>
                  <a:noFill/>
                </a:ln>
                <a:solidFill>
                  <a:schemeClr val="tx1"/>
                </a:solidFill>
                <a:effectLst/>
                <a:uLnTx/>
                <a:uFillTx/>
                <a:latin typeface="Gill Sans MT" panose="020B0502020104020203" pitchFamily="34"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defRPr/>
            </a:pPr>
            <a:endParaRPr lang="en-US" altLang="en-US" sz="2000" i="0" dirty="0">
              <a:solidFill>
                <a:srgbClr val="444444"/>
              </a:solidFill>
              <a:latin typeface="Gill Sans MT" panose="020B0502020104020203"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cs typeface="Times New Roman" panose="02020603050405020304" pitchFamily="18" charset="0"/>
              </a:rPr>
              <a:t>Where the Arduino is the main microcontroller that controls the whole system. </a:t>
            </a:r>
          </a:p>
          <a:p>
            <a:pPr marL="0" marR="0" lvl="0" indent="0" algn="just" defTabSz="914400" rtl="0" eaLnBrk="0" fontAlgn="base" latinLnBrk="0" hangingPunct="0">
              <a:lnSpc>
                <a:spcPct val="100000"/>
              </a:lnSpc>
              <a:spcBef>
                <a:spcPct val="0"/>
              </a:spcBef>
              <a:spcAft>
                <a:spcPct val="0"/>
              </a:spcAft>
              <a:buClrTx/>
              <a:buSzTx/>
              <a:buFontTx/>
              <a:buNone/>
              <a:tabLst/>
              <a:defRPr/>
            </a:pPr>
            <a:endParaRPr lang="en-US" altLang="en-US" sz="2000" i="0" noProof="0" dirty="0">
              <a:solidFill>
                <a:srgbClr val="444444"/>
              </a:solidFill>
              <a:latin typeface="Gill Sans MT" panose="020B0502020104020203"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cs typeface="Times New Roman" panose="02020603050405020304" pitchFamily="18" charset="0"/>
              </a:rPr>
              <a:t>Two IR sensors are used at the entry and exit gates to detect vehicle entry and exit in the parking area. And other four IR sensors are used to detect the parking slot availability.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cs typeface="Times New Roman" panose="02020603050405020304" pitchFamily="18" charset="0"/>
              </a:rPr>
              <a:t>The servo motor is placed at the entry and exit gate that is used to open and close the gates. </a:t>
            </a:r>
          </a:p>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cs typeface="Times New Roman" panose="02020603050405020304" pitchFamily="18" charset="0"/>
              </a:rPr>
              <a:t>Also, an </a:t>
            </a:r>
            <a:r>
              <a:rPr kumimoji="0" lang="en-US" altLang="en-US" sz="2000" b="0" i="0" u="none" strike="noStrike" kern="1200" cap="none" spc="0" normalizeH="0" baseline="0" noProof="0" dirty="0">
                <a:ln>
                  <a:noFill/>
                </a:ln>
                <a:solidFill>
                  <a:schemeClr val="tx1"/>
                </a:solidFill>
                <a:effectLst/>
                <a:uLnTx/>
                <a:uFillTx/>
                <a:latin typeface="Gill Sans MT" panose="020B0502020104020203"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LCD display</a:t>
            </a:r>
            <a:r>
              <a:rPr kumimoji="0" lang="en-US" altLang="en-US" sz="2000" b="0" i="0" u="none" strike="noStrike" kern="1200" cap="none" spc="0" normalizeH="0" baseline="0" noProof="0" dirty="0">
                <a:ln>
                  <a:noFill/>
                </a:ln>
                <a:solidFill>
                  <a:schemeClr val="tx1"/>
                </a:solidFill>
                <a:effectLst/>
                <a:uLnTx/>
                <a:uFillTx/>
                <a:latin typeface="Gill Sans MT" panose="020B0502020104020203" pitchFamily="34" charset="0"/>
                <a:cs typeface="Times New Roman" panose="02020603050405020304" pitchFamily="18" charset="0"/>
              </a:rPr>
              <a:t> </a:t>
            </a:r>
            <a:r>
              <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cs typeface="Times New Roman" panose="02020603050405020304" pitchFamily="18" charset="0"/>
              </a:rPr>
              <a:t>is placed at the entrance, which is used to show the availability of parking slots in the parking area.</a:t>
            </a:r>
            <a:endParaRPr kumimoji="0" lang="en-US" altLang="en-US" sz="2000" b="0" i="0" u="none" strike="noStrike" kern="1200" cap="none" spc="0" normalizeH="0" baseline="0" noProof="0" dirty="0">
              <a:ln>
                <a:noFill/>
              </a:ln>
              <a:solidFill>
                <a:prstClr val="black"/>
              </a:solidFill>
              <a:effectLst/>
              <a:uLnTx/>
              <a:uFillTx/>
              <a:latin typeface="Gill Sans MT" panose="020B05020201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defRPr/>
            </a:pPr>
            <a:br>
              <a:rPr kumimoji="0" lang="en-US" altLang="en-US" sz="2000" b="0" i="0" u="none" strike="noStrike" kern="1200" cap="none" spc="0" normalizeH="0" baseline="0" noProof="0" dirty="0">
                <a:ln>
                  <a:noFill/>
                </a:ln>
                <a:solidFill>
                  <a:srgbClr val="444444"/>
                </a:solidFill>
                <a:effectLst/>
                <a:uLnTx/>
                <a:uFillTx/>
                <a:latin typeface="Gill Sans MT" panose="020B0502020104020203" pitchFamily="34" charset="0"/>
              </a:rPr>
            </a:br>
            <a:endParaRPr kumimoji="0" lang="en-US" altLang="en-US" sz="2000" b="0" i="0" u="none" strike="noStrike" kern="1200" cap="none" spc="0" normalizeH="0" baseline="0" noProof="0" dirty="0">
              <a:ln>
                <a:noFill/>
              </a:ln>
              <a:solidFill>
                <a:prstClr val="black"/>
              </a:solidFill>
              <a:effectLst/>
              <a:uLnTx/>
              <a:uFillTx/>
              <a:latin typeface="Gill Sans MT" panose="020B0502020104020203" pitchFamily="34" charset="0"/>
            </a:endParaRPr>
          </a:p>
          <a:p>
            <a:endParaRPr lang="en-IN" dirty="0"/>
          </a:p>
        </p:txBody>
      </p:sp>
    </p:spTree>
    <p:extLst>
      <p:ext uri="{BB962C8B-B14F-4D97-AF65-F5344CB8AC3E}">
        <p14:creationId xmlns:p14="http://schemas.microsoft.com/office/powerpoint/2010/main" val="328710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767A-2DC8-2362-4961-228BE4F58D7D}"/>
              </a:ext>
            </a:extLst>
          </p:cNvPr>
          <p:cNvSpPr>
            <a:spLocks noGrp="1"/>
          </p:cNvSpPr>
          <p:nvPr>
            <p:ph type="title"/>
          </p:nvPr>
        </p:nvSpPr>
        <p:spPr/>
        <p:txBody>
          <a:bodyPr>
            <a:normAutofit/>
          </a:bodyPr>
          <a:lstStyle/>
          <a:p>
            <a:r>
              <a:rPr lang="en-IN" sz="4000" dirty="0"/>
              <a:t>Continue…</a:t>
            </a:r>
          </a:p>
        </p:txBody>
      </p:sp>
      <p:sp>
        <p:nvSpPr>
          <p:cNvPr id="3" name="Content Placeholder 2">
            <a:extLst>
              <a:ext uri="{FF2B5EF4-FFF2-40B4-BE49-F238E27FC236}">
                <a16:creationId xmlns:a16="http://schemas.microsoft.com/office/drawing/2014/main" id="{11DD2711-10F8-14E3-ACDB-74ABBA31DA2E}"/>
              </a:ext>
            </a:extLst>
          </p:cNvPr>
          <p:cNvSpPr>
            <a:spLocks noGrp="1"/>
          </p:cNvSpPr>
          <p:nvPr>
            <p:ph idx="1"/>
          </p:nvPr>
        </p:nvSpPr>
        <p:spPr>
          <a:xfrm>
            <a:off x="179512" y="1554232"/>
            <a:ext cx="8632717" cy="4881686"/>
          </a:xfrm>
        </p:spPr>
        <p:txBody>
          <a:bodyPr/>
          <a:lstStyle/>
          <a:p>
            <a:pPr algn="just" fontAlgn="base"/>
            <a:r>
              <a:rPr lang="en-US" sz="2000" b="0" i="0" dirty="0">
                <a:solidFill>
                  <a:srgbClr val="444444"/>
                </a:solidFill>
                <a:effectLst/>
                <a:latin typeface="Gill Sans MT" panose="020B0502020104020203" pitchFamily="34" charset="0"/>
              </a:rPr>
              <a:t>When a vehicle arrives at the gate of the parking area, the display continuously</a:t>
            </a:r>
          </a:p>
          <a:p>
            <a:pPr algn="just" fontAlgn="base"/>
            <a:r>
              <a:rPr lang="en-US" sz="2000" b="0" i="0" dirty="0">
                <a:solidFill>
                  <a:srgbClr val="444444"/>
                </a:solidFill>
                <a:effectLst/>
                <a:latin typeface="Gill Sans MT" panose="020B0502020104020203" pitchFamily="34" charset="0"/>
              </a:rPr>
              <a:t> shows the number of empty slots.</a:t>
            </a:r>
          </a:p>
          <a:p>
            <a:pPr algn="just" fontAlgn="base"/>
            <a:r>
              <a:rPr lang="en-US" sz="2000" b="0" i="0" dirty="0">
                <a:solidFill>
                  <a:srgbClr val="444444"/>
                </a:solidFill>
                <a:effectLst/>
                <a:latin typeface="Gill Sans MT" panose="020B0502020104020203" pitchFamily="34" charset="0"/>
              </a:rPr>
              <a:t> </a:t>
            </a:r>
          </a:p>
          <a:p>
            <a:pPr algn="just" fontAlgn="base"/>
            <a:r>
              <a:rPr lang="en-US" sz="2000" b="0" i="0" dirty="0">
                <a:solidFill>
                  <a:srgbClr val="444444"/>
                </a:solidFill>
                <a:effectLst/>
                <a:latin typeface="Gill Sans MT" panose="020B0502020104020203" pitchFamily="34" charset="0"/>
              </a:rPr>
              <a:t>If there have any empty slots then the system opens the entry gate by the servo</a:t>
            </a:r>
          </a:p>
          <a:p>
            <a:pPr algn="just" fontAlgn="base"/>
            <a:r>
              <a:rPr lang="en-US" sz="2000" b="0" i="0" dirty="0">
                <a:solidFill>
                  <a:srgbClr val="444444"/>
                </a:solidFill>
                <a:effectLst/>
                <a:latin typeface="Gill Sans MT" panose="020B0502020104020203" pitchFamily="34" charset="0"/>
              </a:rPr>
              <a:t> motor. After entering the car into the parking area, when it will occupy a slot, </a:t>
            </a:r>
          </a:p>
          <a:p>
            <a:pPr algn="just" fontAlgn="base"/>
            <a:r>
              <a:rPr lang="en-US" sz="2000" b="0" i="0" dirty="0">
                <a:solidFill>
                  <a:srgbClr val="444444"/>
                </a:solidFill>
                <a:effectLst/>
                <a:latin typeface="Gill Sans MT" panose="020B0502020104020203" pitchFamily="34" charset="0"/>
              </a:rPr>
              <a:t>then the display shows this slot is full.</a:t>
            </a:r>
          </a:p>
          <a:p>
            <a:pPr algn="just" fontAlgn="base"/>
            <a:r>
              <a:rPr lang="en-US" sz="2000" b="0" i="0" dirty="0">
                <a:solidFill>
                  <a:srgbClr val="444444"/>
                </a:solidFill>
                <a:effectLst/>
                <a:latin typeface="Gill Sans MT" panose="020B0502020104020203" pitchFamily="34" charset="0"/>
              </a:rPr>
              <a:t> </a:t>
            </a:r>
          </a:p>
          <a:p>
            <a:pPr algn="just" fontAlgn="base"/>
            <a:r>
              <a:rPr lang="en-US" sz="2000" b="0" i="0" dirty="0">
                <a:solidFill>
                  <a:srgbClr val="444444"/>
                </a:solidFill>
                <a:effectLst/>
                <a:latin typeface="Gill Sans MT" panose="020B0502020104020203" pitchFamily="34" charset="0"/>
              </a:rPr>
              <a:t>If there is no empty parking slot then the system displays all slots are full and </a:t>
            </a:r>
          </a:p>
          <a:p>
            <a:pPr algn="just" fontAlgn="base"/>
            <a:r>
              <a:rPr lang="en-US" sz="2000" b="0" i="0" dirty="0">
                <a:solidFill>
                  <a:srgbClr val="444444"/>
                </a:solidFill>
                <a:effectLst/>
                <a:latin typeface="Gill Sans MT" panose="020B0502020104020203" pitchFamily="34" charset="0"/>
              </a:rPr>
              <a:t>does not open the gate.</a:t>
            </a:r>
          </a:p>
          <a:p>
            <a:endParaRPr lang="en-IN" dirty="0"/>
          </a:p>
        </p:txBody>
      </p:sp>
    </p:spTree>
    <p:extLst>
      <p:ext uri="{BB962C8B-B14F-4D97-AF65-F5344CB8AC3E}">
        <p14:creationId xmlns:p14="http://schemas.microsoft.com/office/powerpoint/2010/main" val="4266762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1E9E6-28C6-0AE5-1E4B-DD52D657A5FB}"/>
              </a:ext>
            </a:extLst>
          </p:cNvPr>
          <p:cNvSpPr>
            <a:spLocks noGrp="1"/>
          </p:cNvSpPr>
          <p:nvPr>
            <p:ph type="title"/>
          </p:nvPr>
        </p:nvSpPr>
        <p:spPr/>
        <p:txBody>
          <a:bodyPr>
            <a:normAutofit/>
          </a:bodyPr>
          <a:lstStyle/>
          <a:p>
            <a:r>
              <a:rPr lang="en-IN" sz="4000" u="sng" dirty="0"/>
              <a:t>Block Diagram</a:t>
            </a:r>
          </a:p>
        </p:txBody>
      </p:sp>
      <p:pic>
        <p:nvPicPr>
          <p:cNvPr id="7" name="Content Placeholder 6">
            <a:extLst>
              <a:ext uri="{FF2B5EF4-FFF2-40B4-BE49-F238E27FC236}">
                <a16:creationId xmlns:a16="http://schemas.microsoft.com/office/drawing/2014/main" id="{D959540A-095B-F7D9-1BD4-5469877D2F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3111" y="1180617"/>
            <a:ext cx="8257777" cy="5393803"/>
          </a:xfrm>
        </p:spPr>
      </p:pic>
    </p:spTree>
    <p:extLst>
      <p:ext uri="{BB962C8B-B14F-4D97-AF65-F5344CB8AC3E}">
        <p14:creationId xmlns:p14="http://schemas.microsoft.com/office/powerpoint/2010/main" val="2550316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109FD-FA0A-E04D-8C70-1B973F8CEDAC}"/>
              </a:ext>
            </a:extLst>
          </p:cNvPr>
          <p:cNvSpPr>
            <a:spLocks noGrp="1"/>
          </p:cNvSpPr>
          <p:nvPr>
            <p:ph type="title"/>
          </p:nvPr>
        </p:nvSpPr>
        <p:spPr/>
        <p:txBody>
          <a:bodyPr/>
          <a:lstStyle/>
          <a:p>
            <a:r>
              <a:rPr lang="en-US" sz="4000" b="0" u="sng" dirty="0">
                <a:ea typeface="맑은 고딕"/>
                <a:cs typeface="Calibri"/>
              </a:rPr>
              <a:t>Circuit Diagram</a:t>
            </a:r>
            <a:endParaRPr lang="en-US" sz="4000" u="sng" dirty="0">
              <a:cs typeface="Calibri"/>
            </a:endParaRPr>
          </a:p>
        </p:txBody>
      </p:sp>
      <p:pic>
        <p:nvPicPr>
          <p:cNvPr id="4" name="Picture 4" descr="Diagram, schematic&#10;&#10;Description automatically generated">
            <a:extLst>
              <a:ext uri="{FF2B5EF4-FFF2-40B4-BE49-F238E27FC236}">
                <a16:creationId xmlns:a16="http://schemas.microsoft.com/office/drawing/2014/main" id="{8D2E2DFA-AC42-7E3A-E171-2EE9BAA81733}"/>
              </a:ext>
            </a:extLst>
          </p:cNvPr>
          <p:cNvPicPr>
            <a:picLocks noGrp="1" noChangeAspect="1"/>
          </p:cNvPicPr>
          <p:nvPr>
            <p:ph idx="1"/>
          </p:nvPr>
        </p:nvPicPr>
        <p:blipFill>
          <a:blip r:embed="rId2"/>
          <a:stretch>
            <a:fillRect/>
          </a:stretch>
        </p:blipFill>
        <p:spPr>
          <a:xfrm>
            <a:off x="836330" y="1087815"/>
            <a:ext cx="7247163" cy="5579805"/>
          </a:xfrm>
        </p:spPr>
      </p:pic>
    </p:spTree>
    <p:extLst>
      <p:ext uri="{BB962C8B-B14F-4D97-AF65-F5344CB8AC3E}">
        <p14:creationId xmlns:p14="http://schemas.microsoft.com/office/powerpoint/2010/main" val="340821665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1018</Words>
  <Application>Microsoft Office PowerPoint</Application>
  <PresentationFormat>On-screen Show (4:3)</PresentationFormat>
  <Paragraphs>97</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굴림체</vt:lpstr>
      <vt:lpstr>Century Gothic</vt:lpstr>
      <vt:lpstr>Calibri Light</vt:lpstr>
      <vt:lpstr>Gill Sans MT</vt:lpstr>
      <vt:lpstr>Wingdings</vt:lpstr>
      <vt:lpstr>Arial</vt:lpstr>
      <vt:lpstr>Malgun Gothic</vt:lpstr>
      <vt:lpstr>Calibri</vt:lpstr>
      <vt:lpstr>Office 테마</vt:lpstr>
      <vt:lpstr>RAJA BALWANT SINGH ENGINEERING TECHNICAL CAMPUS, BICHPURI, AGRA  Department of Electronics and Communication </vt:lpstr>
      <vt:lpstr>Introduction</vt:lpstr>
      <vt:lpstr>Components</vt:lpstr>
      <vt:lpstr>Continue...</vt:lpstr>
      <vt:lpstr>Continue...</vt:lpstr>
      <vt:lpstr>Project Details</vt:lpstr>
      <vt:lpstr>Continue…</vt:lpstr>
      <vt:lpstr>Block Diagram</vt:lpstr>
      <vt:lpstr>Circuit Diagram</vt:lpstr>
      <vt:lpstr>Circuit Explaination</vt:lpstr>
      <vt:lpstr>Continue...</vt:lpstr>
      <vt:lpstr>Continue...</vt:lpstr>
      <vt:lpstr>Advantages</vt:lpstr>
      <vt:lpstr>Conclusion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Arzoo Goyal</cp:lastModifiedBy>
  <cp:revision>489</cp:revision>
  <dcterms:created xsi:type="dcterms:W3CDTF">2010-02-01T08:03:16Z</dcterms:created>
  <dcterms:modified xsi:type="dcterms:W3CDTF">2022-10-26T11:49:06Z</dcterms:modified>
  <cp:category>www.slidemembers.com</cp:category>
</cp:coreProperties>
</file>